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7" r:id="rId3"/>
    <p:sldId id="298" r:id="rId4"/>
    <p:sldId id="299" r:id="rId5"/>
    <p:sldId id="300" r:id="rId6"/>
    <p:sldId id="301" r:id="rId7"/>
    <p:sldId id="262" r:id="rId8"/>
    <p:sldId id="303" r:id="rId9"/>
    <p:sldId id="304" r:id="rId10"/>
    <p:sldId id="265" r:id="rId11"/>
    <p:sldId id="305" r:id="rId12"/>
    <p:sldId id="306" r:id="rId13"/>
    <p:sldId id="307" r:id="rId14"/>
    <p:sldId id="308" r:id="rId15"/>
    <p:sldId id="337" r:id="rId16"/>
    <p:sldId id="309" r:id="rId17"/>
    <p:sldId id="310" r:id="rId18"/>
    <p:sldId id="338" r:id="rId19"/>
    <p:sldId id="311" r:id="rId20"/>
    <p:sldId id="312" r:id="rId21"/>
    <p:sldId id="313" r:id="rId22"/>
    <p:sldId id="314" r:id="rId23"/>
    <p:sldId id="339" r:id="rId24"/>
    <p:sldId id="341" r:id="rId25"/>
    <p:sldId id="316" r:id="rId26"/>
    <p:sldId id="317" r:id="rId27"/>
    <p:sldId id="33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420"/>
    <p:restoredTop sz="94674"/>
  </p:normalViewPr>
  <p:slideViewPr>
    <p:cSldViewPr snapToGrid="0" snapToObjects="1">
      <p:cViewPr varScale="1">
        <p:scale>
          <a:sx n="60" d="100"/>
          <a:sy n="60" d="100"/>
        </p:scale>
        <p:origin x="208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05ED-0B60-1442-B0BA-14EE38B9E904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850E9-A225-AD4C-9A46-7E6CB0C5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84E4828-F167-AC41-8DD7-C38128882E2D}" type="slidenum">
              <a:rPr lang="ko-KR" altLang="en-US">
                <a:ea typeface="굴림" charset="-127"/>
              </a:rPr>
              <a:pPr>
                <a:spcBef>
                  <a:spcPct val="0"/>
                </a:spcBef>
              </a:pPr>
              <a:t>7</a:t>
            </a:fld>
            <a:endParaRPr lang="en-US" altLang="ko-KR">
              <a:ea typeface="굴림" charset="-127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251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9" tIns="44610" rIns="89219" bIns="44610" anchor="b"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A8874B-1FD5-5343-9A3D-DFA8D99142B8}" type="slidenum">
              <a:rPr lang="ko-KR" altLang="en-US">
                <a:ea typeface="굴림" charset="-127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ko-KR">
              <a:ea typeface="굴림" charset="-127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89219" tIns="44610" rIns="89219" bIns="4461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541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9" tIns="44610" rIns="89219" bIns="44610" anchor="b"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F2E019-2788-F149-8E3C-30937FE26DF5}" type="slidenum">
              <a:rPr lang="ko-KR" altLang="en-US">
                <a:ea typeface="굴림" charset="-127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ko-KR">
              <a:ea typeface="굴림" charset="-127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89219" tIns="44610" rIns="89219" bIns="4461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973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9" tIns="44610" rIns="89219" bIns="44610" anchor="b"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83C5C6-4328-734D-8D98-FEEB1A2B172D}" type="slidenum">
              <a:rPr lang="ko-KR" altLang="en-US">
                <a:ea typeface="굴림" charset="-127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ko-KR">
              <a:ea typeface="굴림" charset="-127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89219" tIns="44610" rIns="89219" bIns="4461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341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2E50BFF-24E5-5B4B-B9EE-B837EDA094E2}" type="slidenum">
              <a:rPr lang="en-US" altLang="en-US">
                <a:ea typeface="굴림" charset="-127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ea typeface="굴림" charset="-127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99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0261-1542-374E-B34F-6A62D636754F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4AE-6B94-9548-A9C2-3377A40CBD24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6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6F1-E24A-6948-B9D8-5D8D857D15D9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375-80BF-D14D-A902-4A4D3E2D7AF7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EBC8-5360-D04A-89C8-1C8DC087F9A1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FCE-E051-B446-9CD7-5170D73D5EDD}" type="datetime1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9EC-335D-3148-807F-42ADA6FDD8A5}" type="datetime1">
              <a:rPr lang="en-US" smtClean="0"/>
              <a:t>11/2/20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5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6BD3-7355-6D4C-BCB1-55A0D35258FF}" type="datetime1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3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24E5-8CF9-AD40-AD3C-B71854D6ADFD}" type="datetime1">
              <a:rPr lang="en-US" smtClean="0"/>
              <a:t>11/2/20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428E-C7BD-5F41-B802-3318BD081995}" type="datetime1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A5A1-AC28-C644-9934-69676F9464FB}" type="datetime1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5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E4532-F2CA-4144-9F9D-B9625F9C7C83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2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CS246: PageRank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198116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charset="-127"/>
              </a:rPr>
              <a:t>Example</a:t>
            </a:r>
          </a:p>
        </p:txBody>
      </p:sp>
      <p:graphicFrame>
        <p:nvGraphicFramePr>
          <p:cNvPr id="25603" name="Object 8"/>
          <p:cNvGraphicFramePr>
            <a:graphicFrameLocks noChangeAspect="1"/>
          </p:cNvGraphicFramePr>
          <p:nvPr/>
        </p:nvGraphicFramePr>
        <p:xfrm>
          <a:off x="1955801" y="3810000"/>
          <a:ext cx="1808163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4" name="Equation" r:id="rId4" imgW="774364" imgH="710891" progId="Equation.3">
                  <p:embed/>
                </p:oleObj>
              </mc:Choice>
              <mc:Fallback>
                <p:oleObj name="Equation" r:id="rId4" imgW="774364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1" y="3810000"/>
                        <a:ext cx="1808163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3900489" y="3810000"/>
          <a:ext cx="917575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" name="Equation" r:id="rId6" imgW="393529" imgH="710891" progId="Equation.3">
                  <p:embed/>
                </p:oleObj>
              </mc:Choice>
              <mc:Fallback>
                <p:oleObj name="Equation" r:id="rId6" imgW="393529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9" y="3810000"/>
                        <a:ext cx="917575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9" name="Object 11"/>
          <p:cNvGraphicFramePr>
            <a:graphicFrameLocks noChangeAspect="1"/>
          </p:cNvGraphicFramePr>
          <p:nvPr/>
        </p:nvGraphicFramePr>
        <p:xfrm>
          <a:off x="4956176" y="3810000"/>
          <a:ext cx="1095375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6" name="Equation" r:id="rId8" imgW="469696" imgH="710891" progId="Equation.3">
                  <p:embed/>
                </p:oleObj>
              </mc:Choice>
              <mc:Fallback>
                <p:oleObj name="Equation" r:id="rId8" imgW="469696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6" y="3810000"/>
                        <a:ext cx="1095375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0" name="Object 12"/>
          <p:cNvGraphicFramePr>
            <a:graphicFrameLocks noChangeAspect="1"/>
          </p:cNvGraphicFramePr>
          <p:nvPr/>
        </p:nvGraphicFramePr>
        <p:xfrm>
          <a:off x="6010276" y="3810000"/>
          <a:ext cx="1274763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7" name="Equation" r:id="rId10" imgW="545863" imgH="710891" progId="Equation.3">
                  <p:embed/>
                </p:oleObj>
              </mc:Choice>
              <mc:Fallback>
                <p:oleObj name="Equation" r:id="rId10" imgW="545863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6" y="3810000"/>
                        <a:ext cx="1274763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1" name="Object 13"/>
          <p:cNvGraphicFramePr>
            <a:graphicFrameLocks noChangeAspect="1"/>
          </p:cNvGraphicFramePr>
          <p:nvPr/>
        </p:nvGraphicFramePr>
        <p:xfrm>
          <a:off x="7300913" y="3810000"/>
          <a:ext cx="130175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" name="Equation" r:id="rId12" imgW="558558" imgH="710891" progId="Equation.3">
                  <p:embed/>
                </p:oleObj>
              </mc:Choice>
              <mc:Fallback>
                <p:oleObj name="Equation" r:id="rId12" imgW="558558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3" y="3810000"/>
                        <a:ext cx="1301750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2" name="Object 14"/>
          <p:cNvGraphicFramePr>
            <a:graphicFrameLocks noChangeAspect="1"/>
          </p:cNvGraphicFramePr>
          <p:nvPr/>
        </p:nvGraphicFramePr>
        <p:xfrm>
          <a:off x="9282113" y="3810000"/>
          <a:ext cx="97790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9" name="Equation" r:id="rId14" imgW="418918" imgH="710891" progId="Equation.3">
                  <p:embed/>
                </p:oleObj>
              </mc:Choice>
              <mc:Fallback>
                <p:oleObj name="Equation" r:id="rId14" imgW="418918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2113" y="3810000"/>
                        <a:ext cx="977900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Oval 16"/>
          <p:cNvSpPr>
            <a:spLocks noChangeArrowheads="1"/>
          </p:cNvSpPr>
          <p:nvPr/>
        </p:nvSpPr>
        <p:spPr bwMode="auto">
          <a:xfrm>
            <a:off x="7742238" y="1524001"/>
            <a:ext cx="533400" cy="4937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10" name="Rectangle 17"/>
          <p:cNvSpPr>
            <a:spLocks noChangeArrowheads="1"/>
          </p:cNvSpPr>
          <p:nvPr/>
        </p:nvSpPr>
        <p:spPr bwMode="auto">
          <a:xfrm>
            <a:off x="7581900" y="1820863"/>
            <a:ext cx="427038" cy="444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7543801" y="1905001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dirty="0" err="1">
                <a:ea typeface="굴림" charset="-127"/>
              </a:rPr>
              <a:t>Nf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25612" name="Rectangle 19"/>
          <p:cNvSpPr>
            <a:spLocks noChangeArrowheads="1"/>
          </p:cNvSpPr>
          <p:nvPr/>
        </p:nvSpPr>
        <p:spPr bwMode="auto">
          <a:xfrm>
            <a:off x="7581900" y="2908300"/>
            <a:ext cx="427038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7543800" y="2971801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굴림" charset="-127"/>
              </a:rPr>
              <a:t>Am</a:t>
            </a:r>
          </a:p>
        </p:txBody>
      </p:sp>
      <p:sp>
        <p:nvSpPr>
          <p:cNvPr id="25614" name="Rectangle 21"/>
          <p:cNvSpPr>
            <a:spLocks noChangeArrowheads="1"/>
          </p:cNvSpPr>
          <p:nvPr/>
        </p:nvSpPr>
        <p:spPr bwMode="auto">
          <a:xfrm>
            <a:off x="8863014" y="2265363"/>
            <a:ext cx="427037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15" name="Text Box 22"/>
          <p:cNvSpPr txBox="1">
            <a:spLocks noChangeArrowheads="1"/>
          </p:cNvSpPr>
          <p:nvPr/>
        </p:nvSpPr>
        <p:spPr bwMode="auto">
          <a:xfrm>
            <a:off x="8839200" y="2362200"/>
            <a:ext cx="47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굴림" charset="-127"/>
              </a:rPr>
              <a:t>MS</a:t>
            </a:r>
          </a:p>
        </p:txBody>
      </p:sp>
      <p:sp>
        <p:nvSpPr>
          <p:cNvPr id="25616" name="Line 23"/>
          <p:cNvSpPr>
            <a:spLocks noChangeShapeType="1"/>
          </p:cNvSpPr>
          <p:nvPr/>
        </p:nvSpPr>
        <p:spPr bwMode="auto">
          <a:xfrm>
            <a:off x="7796213" y="2265364"/>
            <a:ext cx="0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24"/>
          <p:cNvSpPr>
            <a:spLocks noChangeShapeType="1"/>
          </p:cNvSpPr>
          <p:nvPr/>
        </p:nvSpPr>
        <p:spPr bwMode="auto">
          <a:xfrm flipH="1">
            <a:off x="8008939" y="2513014"/>
            <a:ext cx="854075" cy="592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25"/>
          <p:cNvSpPr>
            <a:spLocks/>
          </p:cNvSpPr>
          <p:nvPr/>
        </p:nvSpPr>
        <p:spPr bwMode="auto">
          <a:xfrm>
            <a:off x="8008939" y="2709863"/>
            <a:ext cx="1068387" cy="495300"/>
          </a:xfrm>
          <a:custGeom>
            <a:avLst/>
            <a:gdLst>
              <a:gd name="T0" fmla="*/ 0 w 960"/>
              <a:gd name="T1" fmla="*/ 2147483646 h 576"/>
              <a:gd name="T2" fmla="*/ 2147483646 w 960"/>
              <a:gd name="T3" fmla="*/ 2147483646 h 576"/>
              <a:gd name="T4" fmla="*/ 2147483646 w 960"/>
              <a:gd name="T5" fmla="*/ 0 h 576"/>
              <a:gd name="T6" fmla="*/ 0 60000 65536"/>
              <a:gd name="T7" fmla="*/ 0 60000 65536"/>
              <a:gd name="T8" fmla="*/ 0 60000 65536"/>
              <a:gd name="T9" fmla="*/ 0 w 960"/>
              <a:gd name="T10" fmla="*/ 0 h 576"/>
              <a:gd name="T11" fmla="*/ 960 w 960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576">
                <a:moveTo>
                  <a:pt x="0" y="576"/>
                </a:moveTo>
                <a:cubicBezTo>
                  <a:pt x="280" y="552"/>
                  <a:pt x="560" y="528"/>
                  <a:pt x="720" y="432"/>
                </a:cubicBezTo>
                <a:cubicBezTo>
                  <a:pt x="880" y="336"/>
                  <a:pt x="920" y="72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Freeform 26"/>
          <p:cNvSpPr>
            <a:spLocks/>
          </p:cNvSpPr>
          <p:nvPr/>
        </p:nvSpPr>
        <p:spPr bwMode="auto">
          <a:xfrm>
            <a:off x="7315200" y="2017713"/>
            <a:ext cx="266700" cy="1136650"/>
          </a:xfrm>
          <a:custGeom>
            <a:avLst/>
            <a:gdLst>
              <a:gd name="T0" fmla="*/ 2147483646 w 240"/>
              <a:gd name="T1" fmla="*/ 2147483646 h 1104"/>
              <a:gd name="T2" fmla="*/ 0 w 240"/>
              <a:gd name="T3" fmla="*/ 2147483646 h 1104"/>
              <a:gd name="T4" fmla="*/ 2147483646 w 240"/>
              <a:gd name="T5" fmla="*/ 0 h 1104"/>
              <a:gd name="T6" fmla="*/ 0 60000 65536"/>
              <a:gd name="T7" fmla="*/ 0 60000 65536"/>
              <a:gd name="T8" fmla="*/ 0 60000 65536"/>
              <a:gd name="T9" fmla="*/ 0 w 240"/>
              <a:gd name="T10" fmla="*/ 0 h 1104"/>
              <a:gd name="T11" fmla="*/ 240 w 24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104">
                <a:moveTo>
                  <a:pt x="240" y="1104"/>
                </a:moveTo>
                <a:cubicBezTo>
                  <a:pt x="120" y="908"/>
                  <a:pt x="0" y="712"/>
                  <a:pt x="0" y="528"/>
                </a:cubicBezTo>
                <a:cubicBezTo>
                  <a:pt x="0" y="344"/>
                  <a:pt x="120" y="172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7"/>
          <p:cNvSpPr>
            <a:spLocks noChangeShapeType="1"/>
          </p:cNvSpPr>
          <p:nvPr/>
        </p:nvSpPr>
        <p:spPr bwMode="auto">
          <a:xfrm>
            <a:off x="7742238" y="1722439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67E09-A3E5-4A46-8BAB-632226C9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CD2FEE-4AD7-9844-849A-4547CE27252E}"/>
                  </a:ext>
                </a:extLst>
              </p:cNvPr>
              <p:cNvSpPr txBox="1"/>
              <p:nvPr/>
            </p:nvSpPr>
            <p:spPr>
              <a:xfrm>
                <a:off x="1687081" y="1905001"/>
                <a:ext cx="4611446" cy="1783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CD2FEE-4AD7-9844-849A-4547CE272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081" y="1905001"/>
                <a:ext cx="4611446" cy="17836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as Eigenvector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>
                    <a:ea typeface="굴림" charset="-127"/>
                  </a:rPr>
                  <a:t>PageRank equation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𝑝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𝑀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𝑝</m:t>
                        </m:r>
                      </m:e>
                    </m:acc>
                  </m:oMath>
                </a14:m>
                <a:endParaRPr lang="en-US" altLang="ko-KR" dirty="0">
                  <a:ea typeface="굴림" charset="-127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ko-KR" dirty="0">
                    <a:ea typeface="굴림" charset="-127"/>
                  </a:rPr>
                  <a:t> is the </a:t>
                </a:r>
                <a:r>
                  <a:rPr lang="en-US" altLang="ko-KR" dirty="0">
                    <a:ea typeface="굴림" charset="-127"/>
                    <a:sym typeface="Symbol" charset="2"/>
                  </a:rPr>
                  <a:t>principal eigenvector of </a:t>
                </a:r>
                <a:r>
                  <a:rPr lang="en-US" altLang="ko-KR" i="1" dirty="0">
                    <a:latin typeface="Times New Roman" charset="0"/>
                    <a:ea typeface="굴림" charset="-127"/>
                    <a:sym typeface="Symbol" charset="2"/>
                  </a:rPr>
                  <a:t>M</a:t>
                </a:r>
              </a:p>
              <a:p>
                <a:pPr lvl="1"/>
                <a:r>
                  <a:rPr lang="en-US" altLang="ko-KR" dirty="0">
                    <a:ea typeface="굴림" charset="-127"/>
                  </a:rPr>
                  <a:t>The principal eigenvalue of a stochastic matrix is 1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A45F-0B5E-C849-9FD9-74F36056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3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and Random Surfer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PageRank is </a:t>
            </a:r>
            <a:r>
              <a:rPr lang="en-US" altLang="ko-KR" dirty="0">
                <a:ea typeface="굴림" charset="-127"/>
              </a:rPr>
              <a:t>he probability of a Web surfer to reach the page after many clicks, following random links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6200" y="3727622"/>
            <a:ext cx="990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667000" y="3880022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572000" y="3575222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0" y="4337222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2000" y="4642022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029200" y="3651422"/>
            <a:ext cx="152400" cy="1295400"/>
          </a:xfrm>
          <a:custGeom>
            <a:avLst/>
            <a:gdLst>
              <a:gd name="T0" fmla="*/ 0 w 96"/>
              <a:gd name="T1" fmla="*/ 0 h 576"/>
              <a:gd name="T2" fmla="*/ 2147483646 w 96"/>
              <a:gd name="T3" fmla="*/ 2147483646 h 576"/>
              <a:gd name="T4" fmla="*/ 0 w 96"/>
              <a:gd name="T5" fmla="*/ 2147483646 h 576"/>
              <a:gd name="T6" fmla="*/ 0 60000 65536"/>
              <a:gd name="T7" fmla="*/ 0 60000 65536"/>
              <a:gd name="T8" fmla="*/ 0 60000 65536"/>
              <a:gd name="T9" fmla="*/ 0 w 96"/>
              <a:gd name="T10" fmla="*/ 0 h 576"/>
              <a:gd name="T11" fmla="*/ 96 w 9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576">
                <a:moveTo>
                  <a:pt x="0" y="0"/>
                </a:moveTo>
                <a:cubicBezTo>
                  <a:pt x="48" y="96"/>
                  <a:pt x="96" y="192"/>
                  <a:pt x="96" y="288"/>
                </a:cubicBezTo>
                <a:cubicBezTo>
                  <a:pt x="96" y="384"/>
                  <a:pt x="48" y="480"/>
                  <a:pt x="0" y="57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76801" y="3121198"/>
            <a:ext cx="193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>
                <a:solidFill>
                  <a:srgbClr val="FF0000"/>
                </a:solidFill>
                <a:ea typeface="굴림" charset="-127"/>
              </a:rPr>
              <a:t>Random Click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47EBED-5AB3-474C-A50E-EC990508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6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Problems on the Real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Dead end</a:t>
            </a:r>
          </a:p>
          <a:p>
            <a:pPr lvl="1"/>
            <a:r>
              <a:rPr lang="en-US" altLang="ko-KR" dirty="0">
                <a:ea typeface="굴림" charset="-127"/>
              </a:rPr>
              <a:t>A page with no links to send importance</a:t>
            </a:r>
          </a:p>
          <a:p>
            <a:pPr lvl="1"/>
            <a:r>
              <a:rPr lang="en-US" altLang="ko-KR" dirty="0">
                <a:ea typeface="굴림" charset="-127"/>
              </a:rPr>
              <a:t>All importance “leaks out of” the Web</a:t>
            </a:r>
          </a:p>
          <a:p>
            <a:r>
              <a:rPr lang="en-US" altLang="ko-KR" dirty="0">
                <a:ea typeface="굴림" charset="-127"/>
              </a:rPr>
              <a:t>Crawler trap</a:t>
            </a:r>
          </a:p>
          <a:p>
            <a:pPr lvl="1"/>
            <a:r>
              <a:rPr lang="en-US" altLang="ko-KR" dirty="0">
                <a:ea typeface="굴림" charset="-127"/>
              </a:rPr>
              <a:t>A group of one or more pages that have no links out of the group</a:t>
            </a:r>
          </a:p>
          <a:p>
            <a:pPr lvl="1"/>
            <a:r>
              <a:rPr lang="en-US" altLang="ko-KR" dirty="0">
                <a:ea typeface="굴림" charset="-127"/>
              </a:rPr>
              <a:t>Accumulate all the importance of the Web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FED39-9E29-034E-B9CB-6B7F0E4C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1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Example: Dead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No link from Microsoft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314833" y="2881184"/>
            <a:ext cx="7620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86233" y="3338384"/>
            <a:ext cx="609600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62433" y="3490784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dirty="0" err="1">
                <a:ea typeface="굴림" charset="-127"/>
              </a:rPr>
              <a:t>Nf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86233" y="5014784"/>
            <a:ext cx="609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62433" y="5167185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굴림" charset="-127"/>
              </a:rPr>
              <a:t>Am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15033" y="4024184"/>
            <a:ext cx="609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991233" y="4176584"/>
            <a:ext cx="47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굴림" charset="-127"/>
              </a:rPr>
              <a:t>MS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391033" y="4024184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695833" y="4709984"/>
            <a:ext cx="1524000" cy="762000"/>
          </a:xfrm>
          <a:custGeom>
            <a:avLst/>
            <a:gdLst>
              <a:gd name="T0" fmla="*/ 0 w 960"/>
              <a:gd name="T1" fmla="*/ 2147483646 h 576"/>
              <a:gd name="T2" fmla="*/ 2147483646 w 960"/>
              <a:gd name="T3" fmla="*/ 2147483646 h 576"/>
              <a:gd name="T4" fmla="*/ 2147483646 w 960"/>
              <a:gd name="T5" fmla="*/ 0 h 576"/>
              <a:gd name="T6" fmla="*/ 0 60000 65536"/>
              <a:gd name="T7" fmla="*/ 0 60000 65536"/>
              <a:gd name="T8" fmla="*/ 0 60000 65536"/>
              <a:gd name="T9" fmla="*/ 0 w 960"/>
              <a:gd name="T10" fmla="*/ 0 h 576"/>
              <a:gd name="T11" fmla="*/ 960 w 960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576">
                <a:moveTo>
                  <a:pt x="0" y="576"/>
                </a:moveTo>
                <a:cubicBezTo>
                  <a:pt x="280" y="552"/>
                  <a:pt x="560" y="528"/>
                  <a:pt x="720" y="432"/>
                </a:cubicBezTo>
                <a:cubicBezTo>
                  <a:pt x="880" y="336"/>
                  <a:pt x="920" y="72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705233" y="3643184"/>
            <a:ext cx="381000" cy="1752600"/>
          </a:xfrm>
          <a:custGeom>
            <a:avLst/>
            <a:gdLst>
              <a:gd name="T0" fmla="*/ 2147483646 w 240"/>
              <a:gd name="T1" fmla="*/ 2147483646 h 1104"/>
              <a:gd name="T2" fmla="*/ 0 w 240"/>
              <a:gd name="T3" fmla="*/ 2147483646 h 1104"/>
              <a:gd name="T4" fmla="*/ 2147483646 w 240"/>
              <a:gd name="T5" fmla="*/ 0 h 1104"/>
              <a:gd name="T6" fmla="*/ 0 60000 65536"/>
              <a:gd name="T7" fmla="*/ 0 60000 65536"/>
              <a:gd name="T8" fmla="*/ 0 60000 65536"/>
              <a:gd name="T9" fmla="*/ 0 w 240"/>
              <a:gd name="T10" fmla="*/ 0 h 1104"/>
              <a:gd name="T11" fmla="*/ 240 w 24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104">
                <a:moveTo>
                  <a:pt x="240" y="1104"/>
                </a:moveTo>
                <a:cubicBezTo>
                  <a:pt x="120" y="908"/>
                  <a:pt x="0" y="712"/>
                  <a:pt x="0" y="528"/>
                </a:cubicBezTo>
                <a:cubicBezTo>
                  <a:pt x="0" y="344"/>
                  <a:pt x="120" y="172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314833" y="318598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4067433" y="3490784"/>
            <a:ext cx="1524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457833" y="3033585"/>
            <a:ext cx="1394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>
                <a:solidFill>
                  <a:srgbClr val="FF0000"/>
                </a:solidFill>
                <a:ea typeface="굴림" charset="-127"/>
              </a:rPr>
              <a:t>Dead end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29789A-A7C1-3542-87EC-C2E4F585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74FC84-48ED-1245-AF33-C9CFEE2F700B}"/>
                  </a:ext>
                </a:extLst>
              </p:cNvPr>
              <p:cNvSpPr txBox="1"/>
              <p:nvPr/>
            </p:nvSpPr>
            <p:spPr>
              <a:xfrm>
                <a:off x="5370754" y="3476368"/>
                <a:ext cx="4611446" cy="1783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74FC84-48ED-1245-AF33-C9CFEE2F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754" y="3476368"/>
                <a:ext cx="4611446" cy="1783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09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charset="-127"/>
              </a:rPr>
              <a:t>Example: Dead End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37917"/>
              </p:ext>
            </p:extLst>
          </p:nvPr>
        </p:nvGraphicFramePr>
        <p:xfrm>
          <a:off x="1968158" y="3671888"/>
          <a:ext cx="1808163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5" name="Equation" r:id="rId4" imgW="774364" imgH="710891" progId="Equation.3">
                  <p:embed/>
                </p:oleObj>
              </mc:Choice>
              <mc:Fallback>
                <p:oleObj name="Equation" r:id="rId4" imgW="774364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158" y="3671888"/>
                        <a:ext cx="1808163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519000"/>
              </p:ext>
            </p:extLst>
          </p:nvPr>
        </p:nvGraphicFramePr>
        <p:xfrm>
          <a:off x="3912846" y="3671888"/>
          <a:ext cx="917575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6" name="Equation" r:id="rId6" imgW="393529" imgH="710891" progId="Equation.3">
                  <p:embed/>
                </p:oleObj>
              </mc:Choice>
              <mc:Fallback>
                <p:oleObj name="Equation" r:id="rId6" imgW="393529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846" y="3671888"/>
                        <a:ext cx="917575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874419"/>
              </p:ext>
            </p:extLst>
          </p:nvPr>
        </p:nvGraphicFramePr>
        <p:xfrm>
          <a:off x="4982820" y="3671888"/>
          <a:ext cx="106680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7" name="Equation" r:id="rId8" imgW="457200" imgH="711200" progId="Equation.3">
                  <p:embed/>
                </p:oleObj>
              </mc:Choice>
              <mc:Fallback>
                <p:oleObj name="Equation" r:id="rId8" imgW="4572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820" y="3671888"/>
                        <a:ext cx="1066800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38684"/>
              </p:ext>
            </p:extLst>
          </p:nvPr>
        </p:nvGraphicFramePr>
        <p:xfrm>
          <a:off x="6081370" y="3671888"/>
          <a:ext cx="115570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8" name="Equation" r:id="rId10" imgW="495085" imgH="710891" progId="Equation.3">
                  <p:embed/>
                </p:oleObj>
              </mc:Choice>
              <mc:Fallback>
                <p:oleObj name="Equation" r:id="rId10" imgW="495085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370" y="3671888"/>
                        <a:ext cx="1155700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940520"/>
              </p:ext>
            </p:extLst>
          </p:nvPr>
        </p:nvGraphicFramePr>
        <p:xfrm>
          <a:off x="7402171" y="3671888"/>
          <a:ext cx="1125537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9" name="Equation" r:id="rId12" imgW="482391" imgH="710891" progId="Equation.3">
                  <p:embed/>
                </p:oleObj>
              </mc:Choice>
              <mc:Fallback>
                <p:oleObj name="Equation" r:id="rId12" imgW="482391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171" y="3671888"/>
                        <a:ext cx="1125537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794627"/>
              </p:ext>
            </p:extLst>
          </p:nvPr>
        </p:nvGraphicFramePr>
        <p:xfrm>
          <a:off x="9486557" y="3671888"/>
          <a:ext cx="59213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0" name="Equation" r:id="rId14" imgW="253890" imgH="710891" progId="Equation.3">
                  <p:embed/>
                </p:oleObj>
              </mc:Choice>
              <mc:Fallback>
                <p:oleObj name="Equation" r:id="rId14" imgW="253890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557" y="3671888"/>
                        <a:ext cx="592138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Oval 10"/>
          <p:cNvSpPr>
            <a:spLocks noChangeArrowheads="1"/>
          </p:cNvSpPr>
          <p:nvPr/>
        </p:nvSpPr>
        <p:spPr bwMode="auto">
          <a:xfrm>
            <a:off x="7754595" y="1385889"/>
            <a:ext cx="533400" cy="4937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7594257" y="1682751"/>
            <a:ext cx="427038" cy="444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7556158" y="1766889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dirty="0" err="1">
                <a:ea typeface="굴림" charset="-127"/>
              </a:rPr>
              <a:t>Nf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7594257" y="2770188"/>
            <a:ext cx="427038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7556157" y="2833689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굴림" charset="-127"/>
              </a:rPr>
              <a:t>Am</a:t>
            </a:r>
          </a:p>
        </p:txBody>
      </p:sp>
      <p:sp>
        <p:nvSpPr>
          <p:cNvPr id="35854" name="Rectangle 15"/>
          <p:cNvSpPr>
            <a:spLocks noChangeArrowheads="1"/>
          </p:cNvSpPr>
          <p:nvPr/>
        </p:nvSpPr>
        <p:spPr bwMode="auto">
          <a:xfrm>
            <a:off x="8875371" y="2127251"/>
            <a:ext cx="427037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8851557" y="2224088"/>
            <a:ext cx="47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굴림" charset="-127"/>
              </a:rPr>
              <a:t>MS</a:t>
            </a:r>
          </a:p>
        </p:txBody>
      </p:sp>
      <p:sp>
        <p:nvSpPr>
          <p:cNvPr id="35856" name="Line 17"/>
          <p:cNvSpPr>
            <a:spLocks noChangeShapeType="1"/>
          </p:cNvSpPr>
          <p:nvPr/>
        </p:nvSpPr>
        <p:spPr bwMode="auto">
          <a:xfrm>
            <a:off x="7808570" y="2127252"/>
            <a:ext cx="0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Freeform 19"/>
          <p:cNvSpPr>
            <a:spLocks/>
          </p:cNvSpPr>
          <p:nvPr/>
        </p:nvSpPr>
        <p:spPr bwMode="auto">
          <a:xfrm>
            <a:off x="8021296" y="2571751"/>
            <a:ext cx="1068387" cy="495300"/>
          </a:xfrm>
          <a:custGeom>
            <a:avLst/>
            <a:gdLst>
              <a:gd name="T0" fmla="*/ 0 w 960"/>
              <a:gd name="T1" fmla="*/ 2147483646 h 576"/>
              <a:gd name="T2" fmla="*/ 2147483646 w 960"/>
              <a:gd name="T3" fmla="*/ 2147483646 h 576"/>
              <a:gd name="T4" fmla="*/ 2147483646 w 960"/>
              <a:gd name="T5" fmla="*/ 0 h 576"/>
              <a:gd name="T6" fmla="*/ 0 60000 65536"/>
              <a:gd name="T7" fmla="*/ 0 60000 65536"/>
              <a:gd name="T8" fmla="*/ 0 60000 65536"/>
              <a:gd name="T9" fmla="*/ 0 w 960"/>
              <a:gd name="T10" fmla="*/ 0 h 576"/>
              <a:gd name="T11" fmla="*/ 960 w 960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576">
                <a:moveTo>
                  <a:pt x="0" y="576"/>
                </a:moveTo>
                <a:cubicBezTo>
                  <a:pt x="280" y="552"/>
                  <a:pt x="560" y="528"/>
                  <a:pt x="720" y="432"/>
                </a:cubicBezTo>
                <a:cubicBezTo>
                  <a:pt x="880" y="336"/>
                  <a:pt x="920" y="72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20"/>
          <p:cNvSpPr>
            <a:spLocks/>
          </p:cNvSpPr>
          <p:nvPr/>
        </p:nvSpPr>
        <p:spPr bwMode="auto">
          <a:xfrm>
            <a:off x="7327557" y="1879601"/>
            <a:ext cx="266700" cy="1136650"/>
          </a:xfrm>
          <a:custGeom>
            <a:avLst/>
            <a:gdLst>
              <a:gd name="T0" fmla="*/ 2147483646 w 240"/>
              <a:gd name="T1" fmla="*/ 2147483646 h 1104"/>
              <a:gd name="T2" fmla="*/ 0 w 240"/>
              <a:gd name="T3" fmla="*/ 2147483646 h 1104"/>
              <a:gd name="T4" fmla="*/ 2147483646 w 240"/>
              <a:gd name="T5" fmla="*/ 0 h 1104"/>
              <a:gd name="T6" fmla="*/ 0 60000 65536"/>
              <a:gd name="T7" fmla="*/ 0 60000 65536"/>
              <a:gd name="T8" fmla="*/ 0 60000 65536"/>
              <a:gd name="T9" fmla="*/ 0 w 240"/>
              <a:gd name="T10" fmla="*/ 0 h 1104"/>
              <a:gd name="T11" fmla="*/ 240 w 24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104">
                <a:moveTo>
                  <a:pt x="240" y="1104"/>
                </a:moveTo>
                <a:cubicBezTo>
                  <a:pt x="120" y="908"/>
                  <a:pt x="0" y="712"/>
                  <a:pt x="0" y="528"/>
                </a:cubicBezTo>
                <a:cubicBezTo>
                  <a:pt x="0" y="344"/>
                  <a:pt x="120" y="172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21"/>
          <p:cNvSpPr>
            <a:spLocks noChangeShapeType="1"/>
          </p:cNvSpPr>
          <p:nvPr/>
        </p:nvSpPr>
        <p:spPr bwMode="auto">
          <a:xfrm>
            <a:off x="7754595" y="1584327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>
              <a:ea typeface="굴림" charset="-127"/>
            </a:endParaRPr>
          </a:p>
          <a:p>
            <a:endParaRPr lang="en-US" altLang="ko-KR" dirty="0">
              <a:ea typeface="굴림" charset="-127"/>
            </a:endParaRPr>
          </a:p>
          <a:p>
            <a:endParaRPr lang="en-US" altLang="ko-KR" dirty="0">
              <a:ea typeface="굴림" charset="-127"/>
            </a:endParaRPr>
          </a:p>
          <a:p>
            <a:endParaRPr lang="en-US" altLang="ko-KR" dirty="0">
              <a:ea typeface="굴림" charset="-127"/>
            </a:endParaRPr>
          </a:p>
          <a:p>
            <a:endParaRPr lang="en-US" altLang="ko-KR" dirty="0">
              <a:ea typeface="굴림" charset="-127"/>
            </a:endParaRPr>
          </a:p>
          <a:p>
            <a:endParaRPr lang="en-US" altLang="ko-KR" dirty="0">
              <a:ea typeface="굴림" charset="-127"/>
            </a:endParaRPr>
          </a:p>
          <a:p>
            <a:endParaRPr lang="en-US" altLang="ko-KR" dirty="0">
              <a:ea typeface="굴림" charset="-127"/>
            </a:endParaRPr>
          </a:p>
          <a:p>
            <a:r>
              <a:rPr lang="en-US" altLang="ko-KR" dirty="0">
                <a:ea typeface="굴림" charset="-127"/>
              </a:rPr>
              <a:t>Q: How can we avoid the dead-end problem?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85BBE0-83A7-574C-83BB-7C27B7AB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877254-D173-8044-B6CA-1F9256B0DB5D}"/>
                  </a:ext>
                </a:extLst>
              </p:cNvPr>
              <p:cNvSpPr txBox="1"/>
              <p:nvPr/>
            </p:nvSpPr>
            <p:spPr>
              <a:xfrm>
                <a:off x="1662855" y="1749424"/>
                <a:ext cx="4611446" cy="1783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877254-D173-8044-B6CA-1F9256B0D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855" y="1749424"/>
                <a:ext cx="4611446" cy="17836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7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Solution to Dead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Option 1:</a:t>
            </a:r>
          </a:p>
          <a:p>
            <a:pPr lvl="1"/>
            <a:r>
              <a:rPr lang="en-US" altLang="ko-KR" dirty="0">
                <a:ea typeface="굴림" charset="-127"/>
              </a:rPr>
              <a:t>Remove all dead end</a:t>
            </a:r>
          </a:p>
          <a:p>
            <a:pPr lvl="1"/>
            <a:r>
              <a:rPr lang="en-US" altLang="ko-KR" dirty="0">
                <a:ea typeface="굴림" charset="-127"/>
              </a:rPr>
              <a:t>Q: Does it really solve the problem?</a:t>
            </a:r>
          </a:p>
          <a:p>
            <a:r>
              <a:rPr lang="en-US" altLang="ko-KR" dirty="0">
                <a:ea typeface="굴림" charset="-127"/>
              </a:rPr>
              <a:t>Option 2:</a:t>
            </a:r>
          </a:p>
          <a:p>
            <a:pPr lvl="1"/>
            <a:r>
              <a:rPr lang="en-US" altLang="ko-KR" dirty="0">
                <a:ea typeface="굴림" charset="-127"/>
              </a:rPr>
              <a:t>Assume a surfer to jumps to a random page at a dead end</a:t>
            </a: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637638" y="4147752"/>
            <a:ext cx="2286000" cy="1828799"/>
            <a:chOff x="6637638" y="4085968"/>
            <a:chExt cx="2286000" cy="1828799"/>
          </a:xfrm>
        </p:grpSpPr>
        <p:sp>
          <p:nvSpPr>
            <p:cNvPr id="4" name="Oval 16"/>
            <p:cNvSpPr>
              <a:spLocks noChangeArrowheads="1"/>
            </p:cNvSpPr>
            <p:nvPr/>
          </p:nvSpPr>
          <p:spPr bwMode="auto">
            <a:xfrm>
              <a:off x="8390238" y="4543168"/>
              <a:ext cx="533400" cy="4937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8390238" y="4741606"/>
              <a:ext cx="0" cy="984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7064676" y="4085968"/>
              <a:ext cx="533400" cy="4937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904338" y="4382830"/>
              <a:ext cx="427038" cy="444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866239" y="4466968"/>
              <a:ext cx="5937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 dirty="0" err="1">
                  <a:ea typeface="굴림" charset="-127"/>
                </a:rPr>
                <a:t>Nf</a:t>
              </a:r>
              <a:endParaRPr lang="en-US" altLang="ko-KR" sz="1800" dirty="0">
                <a:ea typeface="굴림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904338" y="5470267"/>
              <a:ext cx="427038" cy="444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866238" y="5533768"/>
              <a:ext cx="527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>
                  <a:ea typeface="굴림" charset="-127"/>
                </a:rPr>
                <a:t>Am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185452" y="4827330"/>
              <a:ext cx="427037" cy="444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8161638" y="4924167"/>
              <a:ext cx="470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>
                  <a:ea typeface="굴림" charset="-127"/>
                </a:rPr>
                <a:t>MS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7118651" y="4827331"/>
              <a:ext cx="0" cy="642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331377" y="5271830"/>
              <a:ext cx="1068387" cy="495300"/>
            </a:xfrm>
            <a:custGeom>
              <a:avLst/>
              <a:gdLst>
                <a:gd name="T0" fmla="*/ 0 w 960"/>
                <a:gd name="T1" fmla="*/ 2147483646 h 576"/>
                <a:gd name="T2" fmla="*/ 2147483646 w 960"/>
                <a:gd name="T3" fmla="*/ 2147483646 h 576"/>
                <a:gd name="T4" fmla="*/ 2147483646 w 960"/>
                <a:gd name="T5" fmla="*/ 0 h 576"/>
                <a:gd name="T6" fmla="*/ 0 60000 65536"/>
                <a:gd name="T7" fmla="*/ 0 60000 65536"/>
                <a:gd name="T8" fmla="*/ 0 60000 65536"/>
                <a:gd name="T9" fmla="*/ 0 w 960"/>
                <a:gd name="T10" fmla="*/ 0 h 576"/>
                <a:gd name="T11" fmla="*/ 960 w 96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576">
                  <a:moveTo>
                    <a:pt x="0" y="576"/>
                  </a:moveTo>
                  <a:cubicBezTo>
                    <a:pt x="280" y="552"/>
                    <a:pt x="560" y="528"/>
                    <a:pt x="720" y="432"/>
                  </a:cubicBezTo>
                  <a:cubicBezTo>
                    <a:pt x="880" y="336"/>
                    <a:pt x="920" y="72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637638" y="4579680"/>
              <a:ext cx="266700" cy="1136650"/>
            </a:xfrm>
            <a:custGeom>
              <a:avLst/>
              <a:gdLst>
                <a:gd name="T0" fmla="*/ 2147483646 w 240"/>
                <a:gd name="T1" fmla="*/ 2147483646 h 1104"/>
                <a:gd name="T2" fmla="*/ 0 w 240"/>
                <a:gd name="T3" fmla="*/ 2147483646 h 1104"/>
                <a:gd name="T4" fmla="*/ 2147483646 w 240"/>
                <a:gd name="T5" fmla="*/ 0 h 1104"/>
                <a:gd name="T6" fmla="*/ 0 60000 65536"/>
                <a:gd name="T7" fmla="*/ 0 60000 65536"/>
                <a:gd name="T8" fmla="*/ 0 60000 65536"/>
                <a:gd name="T9" fmla="*/ 0 w 240"/>
                <a:gd name="T10" fmla="*/ 0 h 1104"/>
                <a:gd name="T11" fmla="*/ 240 w 240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104">
                  <a:moveTo>
                    <a:pt x="240" y="1104"/>
                  </a:moveTo>
                  <a:cubicBezTo>
                    <a:pt x="120" y="908"/>
                    <a:pt x="0" y="712"/>
                    <a:pt x="0" y="528"/>
                  </a:cubicBezTo>
                  <a:cubicBezTo>
                    <a:pt x="0" y="344"/>
                    <a:pt x="120" y="1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7064676" y="4284406"/>
              <a:ext cx="0" cy="9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 flipV="1">
              <a:off x="7323438" y="4695567"/>
              <a:ext cx="8382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7323438" y="5152767"/>
              <a:ext cx="83820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B625F7E-D823-3E4B-85D0-4E76D3F9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1F0B30-916C-C54B-861A-369A79BC7CE4}"/>
                  </a:ext>
                </a:extLst>
              </p:cNvPr>
              <p:cNvSpPr txBox="1"/>
              <p:nvPr/>
            </p:nvSpPr>
            <p:spPr>
              <a:xfrm>
                <a:off x="1561055" y="4394608"/>
                <a:ext cx="4611446" cy="1783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1F0B30-916C-C54B-861A-369A79BC7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55" y="4394608"/>
                <a:ext cx="4611446" cy="1783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8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Example: Crawler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Only self-link at Microsoft</a:t>
            </a:r>
          </a:p>
          <a:p>
            <a:endParaRPr lang="en-US" dirty="0"/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4318687" y="3519616"/>
            <a:ext cx="7620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413687" y="2757616"/>
            <a:ext cx="762000" cy="762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85087" y="3214816"/>
            <a:ext cx="609600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61287" y="3367216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dirty="0" err="1">
                <a:ea typeface="굴림" charset="-127"/>
              </a:rPr>
              <a:t>Nf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85087" y="4891216"/>
            <a:ext cx="609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61287" y="5043617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굴림" charset="-127"/>
              </a:rPr>
              <a:t>Am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13887" y="3900616"/>
            <a:ext cx="609600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090087" y="4053016"/>
            <a:ext cx="47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굴림" charset="-127"/>
              </a:rPr>
              <a:t>MS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489887" y="3900616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794687" y="4586416"/>
            <a:ext cx="1524000" cy="762000"/>
          </a:xfrm>
          <a:custGeom>
            <a:avLst/>
            <a:gdLst>
              <a:gd name="T0" fmla="*/ 0 w 960"/>
              <a:gd name="T1" fmla="*/ 2147483646 h 576"/>
              <a:gd name="T2" fmla="*/ 2147483646 w 960"/>
              <a:gd name="T3" fmla="*/ 2147483646 h 576"/>
              <a:gd name="T4" fmla="*/ 2147483646 w 960"/>
              <a:gd name="T5" fmla="*/ 0 h 576"/>
              <a:gd name="T6" fmla="*/ 0 60000 65536"/>
              <a:gd name="T7" fmla="*/ 0 60000 65536"/>
              <a:gd name="T8" fmla="*/ 0 60000 65536"/>
              <a:gd name="T9" fmla="*/ 0 w 960"/>
              <a:gd name="T10" fmla="*/ 0 h 576"/>
              <a:gd name="T11" fmla="*/ 960 w 960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576">
                <a:moveTo>
                  <a:pt x="0" y="576"/>
                </a:moveTo>
                <a:cubicBezTo>
                  <a:pt x="280" y="552"/>
                  <a:pt x="560" y="528"/>
                  <a:pt x="720" y="432"/>
                </a:cubicBezTo>
                <a:cubicBezTo>
                  <a:pt x="880" y="336"/>
                  <a:pt x="920" y="72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804087" y="3519616"/>
            <a:ext cx="381000" cy="1752600"/>
          </a:xfrm>
          <a:custGeom>
            <a:avLst/>
            <a:gdLst>
              <a:gd name="T0" fmla="*/ 2147483646 w 240"/>
              <a:gd name="T1" fmla="*/ 2147483646 h 1104"/>
              <a:gd name="T2" fmla="*/ 0 w 240"/>
              <a:gd name="T3" fmla="*/ 2147483646 h 1104"/>
              <a:gd name="T4" fmla="*/ 2147483646 w 240"/>
              <a:gd name="T5" fmla="*/ 0 h 1104"/>
              <a:gd name="T6" fmla="*/ 0 60000 65536"/>
              <a:gd name="T7" fmla="*/ 0 60000 65536"/>
              <a:gd name="T8" fmla="*/ 0 60000 65536"/>
              <a:gd name="T9" fmla="*/ 0 w 240"/>
              <a:gd name="T10" fmla="*/ 0 h 1104"/>
              <a:gd name="T11" fmla="*/ 240 w 24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104">
                <a:moveTo>
                  <a:pt x="240" y="1104"/>
                </a:moveTo>
                <a:cubicBezTo>
                  <a:pt x="120" y="908"/>
                  <a:pt x="0" y="712"/>
                  <a:pt x="0" y="528"/>
                </a:cubicBezTo>
                <a:cubicBezTo>
                  <a:pt x="0" y="344"/>
                  <a:pt x="120" y="172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413687" y="306241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937687" y="3367216"/>
            <a:ext cx="1524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175688" y="2833816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>
                <a:solidFill>
                  <a:srgbClr val="FF0000"/>
                </a:solidFill>
                <a:ea typeface="굴림" charset="-127"/>
              </a:rPr>
              <a:t>Crawler trap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318687" y="382441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60DB659-268B-D649-8458-31D98A0D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6E7B89-E200-C942-9756-C4DD98A1A1D7}"/>
                  </a:ext>
                </a:extLst>
              </p:cNvPr>
              <p:cNvSpPr txBox="1"/>
              <p:nvPr/>
            </p:nvSpPr>
            <p:spPr>
              <a:xfrm>
                <a:off x="5911520" y="3519616"/>
                <a:ext cx="4611446" cy="1783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6E7B89-E200-C942-9756-C4DD98A1A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520" y="3519616"/>
                <a:ext cx="4611446" cy="1783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57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val 21"/>
          <p:cNvSpPr>
            <a:spLocks noChangeArrowheads="1"/>
          </p:cNvSpPr>
          <p:nvPr/>
        </p:nvSpPr>
        <p:spPr bwMode="auto">
          <a:xfrm>
            <a:off x="9067800" y="1981201"/>
            <a:ext cx="533400" cy="4937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charset="-127"/>
              </a:rPr>
              <a:t>Example: Crawler Trap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955801" y="3810000"/>
          <a:ext cx="1808163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63" name="Equation" r:id="rId4" imgW="774364" imgH="710891" progId="Equation.3">
                  <p:embed/>
                </p:oleObj>
              </mc:Choice>
              <mc:Fallback>
                <p:oleObj name="Equation" r:id="rId4" imgW="774364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1" y="3810000"/>
                        <a:ext cx="1808163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3900489" y="3810000"/>
          <a:ext cx="917575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64" name="Equation" r:id="rId6" imgW="393529" imgH="710891" progId="Equation.3">
                  <p:embed/>
                </p:oleObj>
              </mc:Choice>
              <mc:Fallback>
                <p:oleObj name="Equation" r:id="rId6" imgW="393529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9" y="3810000"/>
                        <a:ext cx="917575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4940301" y="3810000"/>
          <a:ext cx="1127125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65" name="Equation" r:id="rId8" imgW="482391" imgH="710891" progId="Equation.3">
                  <p:embed/>
                </p:oleObj>
              </mc:Choice>
              <mc:Fallback>
                <p:oleObj name="Equation" r:id="rId8" imgW="482391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1" y="3810000"/>
                        <a:ext cx="1127125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6069013" y="3810000"/>
          <a:ext cx="115570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66" name="Equation" r:id="rId10" imgW="495085" imgH="710891" progId="Equation.3">
                  <p:embed/>
                </p:oleObj>
              </mc:Choice>
              <mc:Fallback>
                <p:oleObj name="Equation" r:id="rId10" imgW="495085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3810000"/>
                        <a:ext cx="1155700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7300913" y="3810000"/>
          <a:ext cx="130175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67" name="Equation" r:id="rId12" imgW="558558" imgH="710891" progId="Equation.3">
                  <p:embed/>
                </p:oleObj>
              </mc:Choice>
              <mc:Fallback>
                <p:oleObj name="Equation" r:id="rId12" imgW="558558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3" y="3810000"/>
                        <a:ext cx="1301750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9474200" y="3810000"/>
          <a:ext cx="59213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68" name="Equation" r:id="rId14" imgW="253890" imgH="710891" progId="Equation.3">
                  <p:embed/>
                </p:oleObj>
              </mc:Choice>
              <mc:Fallback>
                <p:oleObj name="Equation" r:id="rId14" imgW="253890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200" y="3810000"/>
                        <a:ext cx="592138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7742238" y="1524001"/>
            <a:ext cx="533400" cy="4937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7581900" y="1820863"/>
            <a:ext cx="427038" cy="444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7543801" y="1905001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dirty="0" err="1">
                <a:ea typeface="굴림" charset="-127"/>
              </a:rPr>
              <a:t>Nf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581900" y="2908300"/>
            <a:ext cx="427038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543800" y="2971801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굴림" charset="-127"/>
              </a:rPr>
              <a:t>Am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863014" y="2265363"/>
            <a:ext cx="427037" cy="444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8839200" y="2362200"/>
            <a:ext cx="47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굴림" charset="-127"/>
              </a:rPr>
              <a:t>MS</a:t>
            </a: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7796213" y="2265364"/>
            <a:ext cx="0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Freeform 18"/>
          <p:cNvSpPr>
            <a:spLocks/>
          </p:cNvSpPr>
          <p:nvPr/>
        </p:nvSpPr>
        <p:spPr bwMode="auto">
          <a:xfrm>
            <a:off x="8008939" y="2709863"/>
            <a:ext cx="1068387" cy="495300"/>
          </a:xfrm>
          <a:custGeom>
            <a:avLst/>
            <a:gdLst>
              <a:gd name="T0" fmla="*/ 0 w 960"/>
              <a:gd name="T1" fmla="*/ 2147483646 h 576"/>
              <a:gd name="T2" fmla="*/ 2147483646 w 960"/>
              <a:gd name="T3" fmla="*/ 2147483646 h 576"/>
              <a:gd name="T4" fmla="*/ 2147483646 w 960"/>
              <a:gd name="T5" fmla="*/ 0 h 576"/>
              <a:gd name="T6" fmla="*/ 0 60000 65536"/>
              <a:gd name="T7" fmla="*/ 0 60000 65536"/>
              <a:gd name="T8" fmla="*/ 0 60000 65536"/>
              <a:gd name="T9" fmla="*/ 0 w 960"/>
              <a:gd name="T10" fmla="*/ 0 h 576"/>
              <a:gd name="T11" fmla="*/ 960 w 960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576">
                <a:moveTo>
                  <a:pt x="0" y="576"/>
                </a:moveTo>
                <a:cubicBezTo>
                  <a:pt x="280" y="552"/>
                  <a:pt x="560" y="528"/>
                  <a:pt x="720" y="432"/>
                </a:cubicBezTo>
                <a:cubicBezTo>
                  <a:pt x="880" y="336"/>
                  <a:pt x="920" y="72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7315200" y="2017713"/>
            <a:ext cx="266700" cy="1136650"/>
          </a:xfrm>
          <a:custGeom>
            <a:avLst/>
            <a:gdLst>
              <a:gd name="T0" fmla="*/ 2147483646 w 240"/>
              <a:gd name="T1" fmla="*/ 2147483646 h 1104"/>
              <a:gd name="T2" fmla="*/ 0 w 240"/>
              <a:gd name="T3" fmla="*/ 2147483646 h 1104"/>
              <a:gd name="T4" fmla="*/ 2147483646 w 240"/>
              <a:gd name="T5" fmla="*/ 0 h 1104"/>
              <a:gd name="T6" fmla="*/ 0 60000 65536"/>
              <a:gd name="T7" fmla="*/ 0 60000 65536"/>
              <a:gd name="T8" fmla="*/ 0 60000 65536"/>
              <a:gd name="T9" fmla="*/ 0 w 240"/>
              <a:gd name="T10" fmla="*/ 0 h 1104"/>
              <a:gd name="T11" fmla="*/ 240 w 24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104">
                <a:moveTo>
                  <a:pt x="240" y="1104"/>
                </a:moveTo>
                <a:cubicBezTo>
                  <a:pt x="120" y="908"/>
                  <a:pt x="0" y="712"/>
                  <a:pt x="0" y="528"/>
                </a:cubicBezTo>
                <a:cubicBezTo>
                  <a:pt x="0" y="344"/>
                  <a:pt x="120" y="172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7742238" y="1722439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22"/>
          <p:cNvSpPr>
            <a:spLocks noChangeShapeType="1"/>
          </p:cNvSpPr>
          <p:nvPr/>
        </p:nvSpPr>
        <p:spPr bwMode="auto">
          <a:xfrm>
            <a:off x="9067800" y="2179639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55801" y="5791200"/>
            <a:ext cx="534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Q: How can we avoid this problem?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266AC3-EA06-5C40-9DEE-8C1AF942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6E6B99-4103-D141-8FE4-0D3C5236EF6C}"/>
                  </a:ext>
                </a:extLst>
              </p:cNvPr>
              <p:cNvSpPr txBox="1"/>
              <p:nvPr/>
            </p:nvSpPr>
            <p:spPr>
              <a:xfrm>
                <a:off x="1697278" y="1865239"/>
                <a:ext cx="4611446" cy="1783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6E6B99-4103-D141-8FE4-0D3C5236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78" y="1865239"/>
                <a:ext cx="4611446" cy="17836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Crawler Trap: Damping Factor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>
                    <a:ea typeface="굴림" charset="-127"/>
                  </a:rPr>
                  <a:t>Create an “exit path” in every page!</a:t>
                </a:r>
              </a:p>
              <a:p>
                <a:pPr lvl="1"/>
                <a:r>
                  <a:rPr lang="en-US" altLang="ko-KR" dirty="0">
                    <a:ea typeface="굴림" charset="-127"/>
                  </a:rPr>
                  <a:t>Probability to jump to a random page</a:t>
                </a:r>
                <a:br>
                  <a:rPr lang="en-US" altLang="ko-KR" dirty="0">
                    <a:ea typeface="굴림" charset="-127"/>
                  </a:rPr>
                </a:b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𝑃𝑅</m:t>
                    </m:r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(</m:t>
                    </m:r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굴림" charset="-127"/>
                          </a:rPr>
                          <m:t>𝑝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굴림" charset="-127"/>
                          </a:rPr>
                          <m:t>𝑖</m:t>
                        </m:r>
                      </m:sub>
                    </m:sSub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) =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굴림" charset="-127"/>
                      </a:rPr>
                      <m:t>𝑑</m:t>
                    </m:r>
                    <m:nary>
                      <m:naryPr>
                        <m:chr m:val="∑"/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dirty="0" smtClean="0">
                            <a:latin typeface="Cambria Math" panose="02040503050406030204" pitchFamily="18" charset="0"/>
                            <a:ea typeface="굴림" charset="-127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fPr>
                          <m:num>
                            <m:r>
                              <a:rPr lang="en-US" altLang="ko-KR" i="1" dirty="0">
                                <a:latin typeface="Cambria Math" charset="0"/>
                                <a:ea typeface="굴림" charset="-127"/>
                              </a:rPr>
                              <m:t>𝑃𝑅</m:t>
                            </m:r>
                            <m:d>
                              <m:d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  <a:ea typeface="굴림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i="1" dirty="0">
                                    <a:latin typeface="Cambria Math" charset="0"/>
                                    <a:ea typeface="굴림" charset="-127"/>
                                  </a:rPr>
                                  <m:t>𝑝</m:t>
                                </m:r>
                                <m:r>
                                  <a:rPr lang="en-US" altLang="ko-KR" b="0" i="1" baseline="-25000" dirty="0" smtClean="0">
                                    <a:latin typeface="Cambria Math" panose="02040503050406030204" pitchFamily="18" charset="0"/>
                                    <a:ea typeface="굴림" charset="-127"/>
                                  </a:rPr>
                                  <m:t>𝑗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i="1" dirty="0">
                                <a:latin typeface="Cambria Math" charset="0"/>
                                <a:ea typeface="굴림" charset="-127"/>
                              </a:rPr>
                              <m:t>𝑐</m:t>
                            </m:r>
                            <m:r>
                              <a:rPr lang="en-US" altLang="ko-KR" b="0" i="1" baseline="-25000" dirty="0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  <m:t>𝑗</m:t>
                            </m:r>
                          </m:den>
                        </m:f>
                      </m:e>
                    </m:nary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 +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굴림" charset="-127"/>
                      </a:rPr>
                      <m:t>(1−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굴림" charset="-127"/>
                      </a:rPr>
                      <m:t>𝑑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굴림" charset="-127"/>
                      </a:rPr>
                      <m:t>)/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굴림" charset="-127"/>
                      </a:rPr>
                      <m:t>𝑁</m:t>
                    </m:r>
                  </m:oMath>
                </a14:m>
                <a:br>
                  <a:rPr lang="en-US" altLang="ko-KR" baseline="-25000" dirty="0">
                    <a:ea typeface="굴림" charset="-127"/>
                  </a:rPr>
                </a:br>
                <a:endParaRPr lang="en-US" altLang="ko-KR" dirty="0">
                  <a:ea typeface="굴림" charset="-127"/>
                </a:endParaRPr>
              </a:p>
              <a:p>
                <a:r>
                  <a:rPr lang="en-US" altLang="ko-KR" dirty="0">
                    <a:ea typeface="굴림" charset="-127"/>
                  </a:rPr>
                  <a:t>Assuming 20% random jump</a:t>
                </a:r>
                <a:br>
                  <a:rPr lang="en-US" altLang="ko-KR" dirty="0">
                    <a:ea typeface="굴림" charset="-127"/>
                  </a:rPr>
                </a:br>
                <a:br>
                  <a:rPr lang="en-US" altLang="ko-KR" dirty="0">
                    <a:ea typeface="굴림" charset="-127"/>
                  </a:rPr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0.8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+0.2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>
                  <a:ea typeface="굴림" charset="-127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0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26057"/>
              </p:ext>
            </p:extLst>
          </p:nvPr>
        </p:nvGraphicFramePr>
        <p:xfrm>
          <a:off x="9793287" y="4410370"/>
          <a:ext cx="1560513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8" name="Equation" r:id="rId4" imgW="888614" imgH="710891" progId="Equation.3">
                  <p:embed/>
                </p:oleObj>
              </mc:Choice>
              <mc:Fallback>
                <p:oleObj name="Equation" r:id="rId4" imgW="888614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3287" y="4410370"/>
                        <a:ext cx="1560513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CC89D-14DE-DC4D-8D8E-4054DB17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TFIDF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Using TFIDF, what pages are likely to be returned for the query “Best Buy”?</a:t>
            </a:r>
          </a:p>
          <a:p>
            <a:r>
              <a:rPr lang="en-US" altLang="ko-KR" dirty="0">
                <a:ea typeface="굴림" charset="-127"/>
              </a:rPr>
              <a:t>TFIDF works well on small controlled corpus, but not on the Web</a:t>
            </a:r>
          </a:p>
          <a:p>
            <a:pPr lvl="1"/>
            <a:r>
              <a:rPr lang="en-US" altLang="ko-KR" sz="2200" dirty="0">
                <a:ea typeface="굴림" charset="-127"/>
              </a:rPr>
              <a:t>Do users really want to see pages that contain the word “Best Buy” many times for the query Best Buy?</a:t>
            </a:r>
          </a:p>
          <a:p>
            <a:r>
              <a:rPr lang="en-US" altLang="ko-KR" dirty="0">
                <a:ea typeface="굴림" charset="-127"/>
              </a:rPr>
              <a:t>Easy to spam</a:t>
            </a:r>
          </a:p>
          <a:p>
            <a:pPr lvl="1"/>
            <a:r>
              <a:rPr lang="en-US" altLang="ko-KR" sz="2200" dirty="0">
                <a:ea typeface="굴림" charset="-127"/>
              </a:rPr>
              <a:t>Ranking purely based on page content</a:t>
            </a:r>
          </a:p>
          <a:p>
            <a:pPr lvl="1"/>
            <a:r>
              <a:rPr lang="en-US" altLang="ko-KR" sz="2200" dirty="0">
                <a:ea typeface="굴림" charset="-127"/>
              </a:rPr>
              <a:t>Authors can manipulate page content to get high ranking</a:t>
            </a:r>
          </a:p>
          <a:p>
            <a:r>
              <a:rPr lang="en-US" altLang="ko-KR" sz="2600" dirty="0">
                <a:ea typeface="굴림" charset="-127"/>
              </a:rPr>
              <a:t>Q: How can search engine figure out the pages that users truly have in mind?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9744-3B83-334F-BEA0-30AA94F2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Crawler Trap: Damping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surfer interpretation</a:t>
            </a:r>
          </a:p>
          <a:p>
            <a:pPr lvl="1"/>
            <a:r>
              <a:rPr lang="en-US" dirty="0"/>
              <a:t>A surfer gets “bored” after a few clicks and randomly jumps to another page</a:t>
            </a:r>
          </a:p>
          <a:p>
            <a:r>
              <a:rPr lang="en-US" dirty="0"/>
              <a:t>Damping factor makes the graph a fully-connected graph</a:t>
            </a:r>
          </a:p>
          <a:p>
            <a:pPr lvl="1"/>
            <a:r>
              <a:rPr lang="en-US" dirty="0"/>
              <a:t>Ensures convergence from iterative computation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34EA9-7091-9F4B-8EF8-6B7AC33D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05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Link-Spam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Q: What if a spammer creates a lot of pages and create a link to a single spam page?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PageRank better than simple link count, but still vulnerable to link spam</a:t>
            </a:r>
          </a:p>
          <a:p>
            <a:r>
              <a:rPr lang="en-US" altLang="en-US" dirty="0">
                <a:ea typeface="ＭＳ Ｐゴシック" charset="-128"/>
              </a:rPr>
              <a:t>Q: Any way to avoid link spam?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0EAB-1146-0D4F-9B20-2F71091A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94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charset="-128"/>
              </a:rPr>
              <a:t>TrustRank</a:t>
            </a:r>
            <a:r>
              <a:rPr lang="en-US" altLang="en-US" dirty="0">
                <a:ea typeface="ＭＳ Ｐゴシック" charset="-128"/>
              </a:rPr>
              <a:t> [</a:t>
            </a:r>
            <a:r>
              <a:rPr lang="en-US" altLang="en-US" dirty="0" err="1">
                <a:ea typeface="ＭＳ Ｐゴシック" charset="-128"/>
              </a:rPr>
              <a:t>Gyongyi</a:t>
            </a:r>
            <a:r>
              <a:rPr lang="en-US" altLang="en-US" dirty="0">
                <a:ea typeface="ＭＳ Ｐゴシック" charset="-128"/>
              </a:rPr>
              <a:t> et al. 2004]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>
                    <a:ea typeface="ＭＳ Ｐゴシック" charset="-128"/>
                  </a:rPr>
                  <a:t>Good pages don’t</a:t>
                </a:r>
                <a:r>
                  <a:rPr lang="en-US" altLang="ja-JP" dirty="0">
                    <a:ea typeface="ＭＳ Ｐゴシック" charset="-128"/>
                  </a:rPr>
                  <a:t> point to spam pages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Trust a page only if it is linked by what you trust</a:t>
                </a:r>
                <a:br>
                  <a:rPr lang="en-US" altLang="en-US" dirty="0">
                    <a:ea typeface="ＭＳ Ｐゴシック" charset="-128"/>
                  </a:rPr>
                </a:br>
                <a:br>
                  <a:rPr lang="en-US" altLang="en-US" dirty="0">
                    <a:ea typeface="ＭＳ Ｐゴシック" charset="-128"/>
                  </a:rPr>
                </a:b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굴림" charset="-127"/>
                      </a:rPr>
                      <m:t>𝑇</m:t>
                    </m:r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𝑅</m:t>
                    </m:r>
                    <m:d>
                      <m:dPr>
                        <m:ctrlPr>
                          <a:rPr lang="en-US" altLang="ko-KR" i="1" dirty="0">
                            <a:latin typeface="Cambria Math" charset="0"/>
                            <a:ea typeface="굴림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  <a:ea typeface="굴림" charset="-127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  <a:ea typeface="굴림" charset="-127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=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굴림" charset="-127"/>
                      </a:rPr>
                      <m:t>𝑑</m:t>
                    </m:r>
                    <m:nary>
                      <m:naryPr>
                        <m:chr m:val="∑"/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i="1" dirty="0">
                            <a:latin typeface="Cambria Math" panose="02040503050406030204" pitchFamily="18" charset="0"/>
                            <a:ea typeface="굴림" charset="-127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fPr>
                          <m:num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  <m:t>𝑇</m:t>
                            </m:r>
                            <m:r>
                              <a:rPr lang="en-US" altLang="ko-KR" i="1" dirty="0">
                                <a:latin typeface="Cambria Math" charset="0"/>
                                <a:ea typeface="굴림" charset="-127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  <a:ea typeface="굴림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i="1" dirty="0">
                                    <a:latin typeface="Cambria Math" charset="0"/>
                                    <a:ea typeface="굴림" charset="-127"/>
                                  </a:rPr>
                                  <m:t>𝑝</m:t>
                                </m:r>
                                <m:r>
                                  <a:rPr lang="en-US" altLang="ko-KR" i="1" baseline="-25000" dirty="0">
                                    <a:latin typeface="Cambria Math" panose="02040503050406030204" pitchFamily="18" charset="0"/>
                                    <a:ea typeface="굴림" charset="-127"/>
                                  </a:rPr>
                                  <m:t>𝑗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i="1" dirty="0">
                                <a:latin typeface="Cambria Math" charset="0"/>
                                <a:ea typeface="굴림" charset="-127"/>
                              </a:rPr>
                              <m:t>𝑐</m:t>
                            </m:r>
                            <m:r>
                              <a:rPr lang="en-US" altLang="ko-KR" i="1" baseline="-25000" dirty="0">
                                <a:latin typeface="Cambria Math" panose="02040503050406030204" pitchFamily="18" charset="0"/>
                                <a:ea typeface="굴림" charset="-127"/>
                              </a:rPr>
                              <m:t>𝑗</m:t>
                            </m:r>
                          </m:den>
                        </m:f>
                      </m:e>
                    </m:nary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 +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굴림" charset="-127"/>
                          </a:rPr>
                          <m:t>𝑏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굴림" charset="-127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altLang="ko-KR" b="0" dirty="0">
                    <a:ea typeface="굴림" charset="-127"/>
                  </a:rPr>
                </a:br>
                <a:br>
                  <a:rPr lang="en-US" altLang="ko-KR" b="0" dirty="0">
                    <a:ea typeface="굴림" charset="-127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굴림" charset="-127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  <m:t>(1−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  <m:t>𝑑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  <m:t>)/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  <m:t>if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  <m:t>is</m:t>
                              </m:r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  <m:t>trusted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lvl="1"/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Same as PageRank except the random jump probability term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7558" b="-50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B5DEF-5611-0848-8BB6-5331788C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TrustRank</a:t>
            </a:r>
            <a:r>
              <a:rPr lang="en-US" dirty="0"/>
              <a:t>: Theory [</a:t>
            </a:r>
            <a:r>
              <a:rPr lang="en-US" dirty="0" err="1"/>
              <a:t>Bianchini</a:t>
            </a:r>
            <a:r>
              <a:rPr lang="en-US" dirty="0"/>
              <a:t> et al. 2005]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889686" y="1865870"/>
                <a:ext cx="9549714" cy="4188856"/>
              </a:xfrm>
            </p:spPr>
            <p:txBody>
              <a:bodyPr/>
              <a:lstStyle/>
              <a:p>
                <a:r>
                  <a:rPr lang="en-US" altLang="ko-KR" sz="3600" dirty="0">
                    <a:ea typeface="굴림" charset="-127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ko-KR" sz="3600" b="0" i="1" dirty="0" smtClean="0">
                        <a:latin typeface="Cambria Math" panose="02040503050406030204" pitchFamily="18" charset="0"/>
                        <a:ea typeface="굴림" charset="-127"/>
                      </a:rPr>
                      <m:t>𝑃</m:t>
                    </m:r>
                    <m:d>
                      <m:dPr>
                        <m:ctrlPr>
                          <a:rPr lang="en-US" altLang="ko-KR" sz="3600" i="1" dirty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3600" i="1" dirty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sSubPr>
                          <m:e>
                            <m:r>
                              <a:rPr lang="en-US" altLang="ko-KR" sz="3600" i="1" dirty="0">
                                <a:latin typeface="Cambria Math" panose="02040503050406030204" pitchFamily="18" charset="0"/>
                                <a:ea typeface="굴림" charset="-127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3600" i="1" dirty="0">
                                <a:latin typeface="Cambria Math" panose="02040503050406030204" pitchFamily="18" charset="0"/>
                                <a:ea typeface="굴림" charset="-127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3600" i="1" dirty="0">
                        <a:latin typeface="Cambria Math" charset="0"/>
                        <a:ea typeface="굴림" charset="-127"/>
                      </a:rPr>
                      <m:t>=</m:t>
                    </m:r>
                    <m:r>
                      <a:rPr lang="en-US" altLang="ko-KR" sz="3600" i="1" dirty="0">
                        <a:latin typeface="Cambria Math" panose="02040503050406030204" pitchFamily="18" charset="0"/>
                        <a:ea typeface="굴림" charset="-127"/>
                      </a:rPr>
                      <m:t>𝑑</m:t>
                    </m:r>
                    <m:nary>
                      <m:naryPr>
                        <m:chr m:val="∑"/>
                        <m:ctrlPr>
                          <a:rPr lang="en-US" altLang="ko-KR" sz="3600" i="1" dirty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3600" i="1" dirty="0">
                            <a:latin typeface="Cambria Math" panose="02040503050406030204" pitchFamily="18" charset="0"/>
                            <a:ea typeface="굴림" charset="-127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ko-KR" sz="3600" i="1" dirty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fPr>
                          <m:num>
                            <m:r>
                              <a:rPr lang="en-US" altLang="ko-KR" sz="3600" b="0" i="1" dirty="0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ko-KR" sz="3600" i="1" dirty="0">
                                    <a:latin typeface="Cambria Math" panose="02040503050406030204" pitchFamily="18" charset="0"/>
                                    <a:ea typeface="굴림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sz="3600" i="1" dirty="0">
                                    <a:latin typeface="Cambria Math" charset="0"/>
                                    <a:ea typeface="굴림" charset="-127"/>
                                  </a:rPr>
                                  <m:t>𝑝</m:t>
                                </m:r>
                                <m:r>
                                  <a:rPr lang="en-US" altLang="ko-KR" sz="3600" i="1" baseline="-25000" dirty="0">
                                    <a:latin typeface="Cambria Math" panose="02040503050406030204" pitchFamily="18" charset="0"/>
                                    <a:ea typeface="굴림" charset="-127"/>
                                  </a:rPr>
                                  <m:t>𝑗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sz="3600" i="1" dirty="0">
                                <a:latin typeface="Cambria Math" charset="0"/>
                                <a:ea typeface="굴림" charset="-127"/>
                              </a:rPr>
                              <m:t>𝑐</m:t>
                            </m:r>
                            <m:r>
                              <a:rPr lang="en-US" altLang="ko-KR" sz="3600" i="1" baseline="-25000" dirty="0">
                                <a:latin typeface="Cambria Math" panose="02040503050406030204" pitchFamily="18" charset="0"/>
                                <a:ea typeface="굴림" charset="-127"/>
                              </a:rPr>
                              <m:t>𝑗</m:t>
                            </m:r>
                          </m:den>
                        </m:f>
                      </m:e>
                    </m:nary>
                    <m:r>
                      <a:rPr lang="en-US" altLang="ko-KR" sz="3600" i="1" dirty="0">
                        <a:latin typeface="Cambria Math" charset="0"/>
                        <a:ea typeface="굴림" charset="-127"/>
                      </a:rPr>
                      <m:t> +</m:t>
                    </m:r>
                    <m:sSub>
                      <m:sSubPr>
                        <m:ctrlPr>
                          <a:rPr lang="en-US" altLang="ko-KR" sz="3600" i="1" dirty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bPr>
                      <m:e>
                        <m:r>
                          <a:rPr lang="en-US" altLang="ko-KR" sz="3600" i="1" dirty="0">
                            <a:latin typeface="Cambria Math" panose="02040503050406030204" pitchFamily="18" charset="0"/>
                            <a:ea typeface="굴림" charset="-127"/>
                          </a:rPr>
                          <m:t>𝑏</m:t>
                        </m:r>
                      </m:e>
                      <m:sub>
                        <m:r>
                          <a:rPr lang="en-US" altLang="ko-KR" sz="3600" i="1" dirty="0">
                            <a:latin typeface="Cambria Math" panose="02040503050406030204" pitchFamily="18" charset="0"/>
                            <a:ea typeface="굴림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400" dirty="0">
                    <a:ea typeface="ＭＳ Ｐゴシック" charset="-128"/>
                  </a:rPr>
                  <a:t>, </a:t>
                </a:r>
                <a:br>
                  <a:rPr lang="en-US" altLang="en-US" sz="3400" dirty="0">
                    <a:ea typeface="ＭＳ Ｐゴシック" charset="-128"/>
                  </a:rPr>
                </a:br>
                <a:r>
                  <a:rPr lang="en-US" altLang="en-US" sz="3400" dirty="0">
                    <a:ea typeface="ＭＳ Ｐゴシック" charset="-128"/>
                  </a:rPr>
                  <a:t>consider a set of pages </a:t>
                </a:r>
                <a14:m>
                  <m:oMath xmlns:m="http://schemas.openxmlformats.org/officeDocument/2006/math">
                    <m:r>
                      <a:rPr lang="en-US" altLang="ko-KR" sz="3200" b="0" i="1" dirty="0" smtClean="0">
                        <a:latin typeface="Cambria Math" panose="02040503050406030204" pitchFamily="18" charset="0"/>
                        <a:ea typeface="굴림" charset="-127"/>
                      </a:rPr>
                      <m:t>𝑆</m:t>
                    </m:r>
                  </m:oMath>
                </a14:m>
                <a:endParaRPr lang="en-US" altLang="en-US" sz="3400" dirty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501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889686" y="1865870"/>
                <a:ext cx="9549714" cy="4188856"/>
              </a:xfrm>
              <a:blipFill>
                <a:blip r:embed="rId3"/>
                <a:stretch>
                  <a:fillRect l="-1726" t="-19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79" name="AutoShape 5"/>
          <p:cNvSpPr>
            <a:spLocks noChangeArrowheads="1"/>
          </p:cNvSpPr>
          <p:nvPr/>
        </p:nvSpPr>
        <p:spPr bwMode="auto">
          <a:xfrm>
            <a:off x="3136604" y="3811772"/>
            <a:ext cx="3429000" cy="19050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3746204" y="42689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5194004" y="42689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4584404" y="40403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4355804" y="48785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84" name="Rectangle 10"/>
          <p:cNvSpPr>
            <a:spLocks noChangeArrowheads="1"/>
          </p:cNvSpPr>
          <p:nvPr/>
        </p:nvSpPr>
        <p:spPr bwMode="auto">
          <a:xfrm>
            <a:off x="5422604" y="50309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85" name="Rectangle 11"/>
          <p:cNvSpPr>
            <a:spLocks noChangeArrowheads="1"/>
          </p:cNvSpPr>
          <p:nvPr/>
        </p:nvSpPr>
        <p:spPr bwMode="auto">
          <a:xfrm>
            <a:off x="6108404" y="45737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86" name="Rectangle 12"/>
          <p:cNvSpPr>
            <a:spLocks noChangeArrowheads="1"/>
          </p:cNvSpPr>
          <p:nvPr/>
        </p:nvSpPr>
        <p:spPr bwMode="auto">
          <a:xfrm>
            <a:off x="3746204" y="51071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3898604" y="4497572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4"/>
          <p:cNvSpPr>
            <a:spLocks noChangeShapeType="1"/>
          </p:cNvSpPr>
          <p:nvPr/>
        </p:nvSpPr>
        <p:spPr bwMode="auto">
          <a:xfrm flipV="1">
            <a:off x="3974804" y="4268972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 flipH="1">
            <a:off x="4051004" y="5107172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>
            <a:off x="4813004" y="4268972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 flipH="1">
            <a:off x="5422604" y="5259572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8"/>
          <p:cNvSpPr>
            <a:spLocks noChangeShapeType="1"/>
          </p:cNvSpPr>
          <p:nvPr/>
        </p:nvSpPr>
        <p:spPr bwMode="auto">
          <a:xfrm>
            <a:off x="6337004" y="4802372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9"/>
          <p:cNvSpPr>
            <a:spLocks noChangeShapeType="1"/>
          </p:cNvSpPr>
          <p:nvPr/>
        </p:nvSpPr>
        <p:spPr bwMode="auto">
          <a:xfrm flipH="1">
            <a:off x="5727404" y="4802372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20"/>
          <p:cNvSpPr>
            <a:spLocks noChangeShapeType="1"/>
          </p:cNvSpPr>
          <p:nvPr/>
        </p:nvSpPr>
        <p:spPr bwMode="auto">
          <a:xfrm flipV="1">
            <a:off x="2831804" y="4421372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21"/>
          <p:cNvSpPr>
            <a:spLocks noChangeShapeType="1"/>
          </p:cNvSpPr>
          <p:nvPr/>
        </p:nvSpPr>
        <p:spPr bwMode="auto">
          <a:xfrm flipH="1">
            <a:off x="6260804" y="3887972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2"/>
          <p:cNvSpPr>
            <a:spLocks noChangeShapeType="1"/>
          </p:cNvSpPr>
          <p:nvPr/>
        </p:nvSpPr>
        <p:spPr bwMode="auto">
          <a:xfrm flipH="1" flipV="1">
            <a:off x="4508204" y="5259572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Rectangle 23"/>
          <p:cNvSpPr>
            <a:spLocks noChangeArrowheads="1"/>
          </p:cNvSpPr>
          <p:nvPr/>
        </p:nvSpPr>
        <p:spPr bwMode="auto">
          <a:xfrm>
            <a:off x="4432004" y="58691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98" name="Rectangle 24"/>
          <p:cNvSpPr>
            <a:spLocks noChangeArrowheads="1"/>
          </p:cNvSpPr>
          <p:nvPr/>
        </p:nvSpPr>
        <p:spPr bwMode="auto">
          <a:xfrm>
            <a:off x="5270204" y="60215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199" name="Rectangle 25"/>
          <p:cNvSpPr>
            <a:spLocks noChangeArrowheads="1"/>
          </p:cNvSpPr>
          <p:nvPr/>
        </p:nvSpPr>
        <p:spPr bwMode="auto">
          <a:xfrm>
            <a:off x="6870404" y="48785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200" name="Rectangle 26"/>
          <p:cNvSpPr>
            <a:spLocks noChangeArrowheads="1"/>
          </p:cNvSpPr>
          <p:nvPr/>
        </p:nvSpPr>
        <p:spPr bwMode="auto">
          <a:xfrm>
            <a:off x="6718004" y="36593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201" name="Rectangle 27"/>
          <p:cNvSpPr>
            <a:spLocks noChangeArrowheads="1"/>
          </p:cNvSpPr>
          <p:nvPr/>
        </p:nvSpPr>
        <p:spPr bwMode="auto">
          <a:xfrm>
            <a:off x="2679404" y="4268972"/>
            <a:ext cx="3048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202" name="Text Box 28"/>
          <p:cNvSpPr txBox="1">
            <a:spLocks noChangeArrowheads="1"/>
          </p:cNvSpPr>
          <p:nvPr/>
        </p:nvSpPr>
        <p:spPr bwMode="auto">
          <a:xfrm>
            <a:off x="3746204" y="3430772"/>
            <a:ext cx="412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1">
                <a:latin typeface="Times New Roman" charset="0"/>
              </a:rPr>
              <a:t>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679405" y="3354572"/>
            <a:ext cx="6550025" cy="2895600"/>
            <a:chOff x="1219200" y="2971800"/>
            <a:chExt cx="6550025" cy="2895600"/>
          </a:xfrm>
        </p:grpSpPr>
        <p:sp>
          <p:nvSpPr>
            <p:cNvPr id="50213" name="Rectangle 23"/>
            <p:cNvSpPr>
              <a:spLocks noChangeArrowheads="1"/>
            </p:cNvSpPr>
            <p:nvPr/>
          </p:nvSpPr>
          <p:spPr bwMode="auto">
            <a:xfrm>
              <a:off x="2971800" y="5486400"/>
              <a:ext cx="304800" cy="38100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14" name="Rectangle 26"/>
            <p:cNvSpPr>
              <a:spLocks noChangeArrowheads="1"/>
            </p:cNvSpPr>
            <p:nvPr/>
          </p:nvSpPr>
          <p:spPr bwMode="auto">
            <a:xfrm>
              <a:off x="5257800" y="3276600"/>
              <a:ext cx="304800" cy="38100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15" name="Rectangle 27"/>
            <p:cNvSpPr>
              <a:spLocks noChangeArrowheads="1"/>
            </p:cNvSpPr>
            <p:nvPr/>
          </p:nvSpPr>
          <p:spPr bwMode="auto">
            <a:xfrm>
              <a:off x="1219200" y="3886200"/>
              <a:ext cx="304800" cy="38100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6705600" y="2971800"/>
              <a:ext cx="106362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x-none" sz="3200" i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IN</a:t>
              </a:r>
              <a:r>
                <a:rPr lang="en-US" altLang="x-none" sz="320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(</a:t>
              </a:r>
              <a:r>
                <a:rPr lang="en-US" altLang="x-none" sz="3200" i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S</a:t>
              </a:r>
              <a:r>
                <a:rPr lang="en-US" altLang="x-none" sz="320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)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422605" y="4116572"/>
            <a:ext cx="4137025" cy="1295400"/>
            <a:chOff x="3962400" y="3733800"/>
            <a:chExt cx="4137025" cy="1295400"/>
          </a:xfrm>
        </p:grpSpPr>
        <p:sp>
          <p:nvSpPr>
            <p:cNvPr id="50210" name="Rectangle 10"/>
            <p:cNvSpPr>
              <a:spLocks noChangeArrowheads="1"/>
            </p:cNvSpPr>
            <p:nvPr/>
          </p:nvSpPr>
          <p:spPr bwMode="auto">
            <a:xfrm>
              <a:off x="3962400" y="4648200"/>
              <a:ext cx="304800" cy="381000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11" name="Rectangle 11"/>
            <p:cNvSpPr>
              <a:spLocks noChangeArrowheads="1"/>
            </p:cNvSpPr>
            <p:nvPr/>
          </p:nvSpPr>
          <p:spPr bwMode="auto">
            <a:xfrm>
              <a:off x="4648200" y="4191000"/>
              <a:ext cx="304800" cy="381000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6629400" y="3733800"/>
              <a:ext cx="147002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x-none" sz="3200" i="1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OUT</a:t>
              </a:r>
              <a:r>
                <a:rPr lang="en-US" altLang="x-none" sz="3200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(</a:t>
              </a:r>
              <a:r>
                <a:rPr lang="en-US" altLang="x-none" sz="3200" i="1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S</a:t>
              </a:r>
              <a:r>
                <a:rPr lang="en-US" altLang="x-none" sz="3200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)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46205" y="4268972"/>
            <a:ext cx="5541963" cy="1219200"/>
            <a:chOff x="2286000" y="3886200"/>
            <a:chExt cx="5541963" cy="1219200"/>
          </a:xfrm>
        </p:grpSpPr>
        <p:sp>
          <p:nvSpPr>
            <p:cNvPr id="50207" name="Rectangle 7"/>
            <p:cNvSpPr>
              <a:spLocks noChangeArrowheads="1"/>
            </p:cNvSpPr>
            <p:nvPr/>
          </p:nvSpPr>
          <p:spPr bwMode="auto">
            <a:xfrm>
              <a:off x="3733800" y="3886200"/>
              <a:ext cx="304800" cy="38100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08" name="Rectangle 12"/>
            <p:cNvSpPr>
              <a:spLocks noChangeArrowheads="1"/>
            </p:cNvSpPr>
            <p:nvPr/>
          </p:nvSpPr>
          <p:spPr bwMode="auto">
            <a:xfrm>
              <a:off x="2286000" y="4724400"/>
              <a:ext cx="304800" cy="38100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6629400" y="4495800"/>
              <a:ext cx="11985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x-none" sz="3200" i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DP</a:t>
              </a:r>
              <a:r>
                <a:rPr lang="en-US" altLang="x-none" sz="320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(</a:t>
              </a:r>
              <a:r>
                <a:rPr lang="en-US" altLang="x-none" sz="3200" i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S</a:t>
              </a:r>
              <a:r>
                <a:rPr lang="en-US" altLang="x-none" sz="320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76A2-BA53-304C-A7D1-EA20E028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TrustRank</a:t>
            </a:r>
            <a:r>
              <a:rPr lang="en-US" dirty="0"/>
              <a:t>: Theory [</a:t>
            </a:r>
            <a:r>
              <a:rPr lang="en-US" dirty="0" err="1"/>
              <a:t>Bianchini</a:t>
            </a:r>
            <a:r>
              <a:rPr lang="en-US" dirty="0"/>
              <a:t> et al. 2005]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DB3E7-BF52-D24F-B80E-0E01E12F5D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</m:m>
                  </m:oMath>
                </a14:m>
                <a:endParaRPr lang="en-US" dirty="0"/>
              </a:p>
              <a:p>
                <a:pPr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DB3E7-BF52-D24F-B80E-0E01E12F5D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8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31597-3DC2-CE4A-BB7B-C921D313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 Does It Mean?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𝑂𝑈𝑇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𝐷𝑃</m:t>
                        </m:r>
                      </m:sub>
                    </m:sSub>
                  </m:oMath>
                </a14:m>
                <a:endParaRPr lang="en-US" altLang="en-US" b="1" dirty="0">
                  <a:latin typeface="Times New Roman" charset="0"/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b="1" dirty="0">
                    <a:latin typeface="Times New Roman" charset="0"/>
                    <a:ea typeface="ＭＳ Ｐゴシック" charset="-128"/>
                  </a:rPr>
                  <a:t> </a:t>
                </a:r>
                <a:r>
                  <a:rPr lang="en-US" altLang="en-US" dirty="0">
                    <a:ea typeface="ＭＳ Ｐゴシック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dirty="0">
                  <a:latin typeface="Times New Roman" charset="0"/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You cannot improve your </a:t>
                </a:r>
                <a:r>
                  <a:rPr lang="en-US" altLang="en-US" dirty="0" err="1">
                    <a:ea typeface="ＭＳ Ｐゴシック" charset="-128"/>
                  </a:rPr>
                  <a:t>TrustRank</a:t>
                </a:r>
                <a:r>
                  <a:rPr lang="en-US" altLang="en-US" dirty="0">
                    <a:ea typeface="ＭＳ Ｐゴシック" charset="-128"/>
                  </a:rPr>
                  <a:t> simply by creating more pages and linking within yourself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To get non-zero </a:t>
                </a:r>
                <a:r>
                  <a:rPr lang="en-US" altLang="en-US" dirty="0" err="1">
                    <a:ea typeface="ＭＳ Ｐゴシック" charset="-128"/>
                  </a:rPr>
                  <a:t>TrustRank</a:t>
                </a:r>
                <a:r>
                  <a:rPr lang="en-US" altLang="en-US" dirty="0">
                    <a:ea typeface="ＭＳ Ｐゴシック" charset="-128"/>
                  </a:rPr>
                  <a:t>, you need to be either trusted or get links from outside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C388F-4365-EB4F-898B-DA175152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TrustRank</a:t>
            </a:r>
            <a:r>
              <a:rPr lang="en-US" dirty="0"/>
              <a:t> the Ultimate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Not really…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Honeypot: A page with good content with hidden links to spams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Good users link to honeypot due to its quality content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Blogs, forums, wikis, mailing lists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Easy to add spam links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Link exchange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Set of sites exchanging links to boost ranking</a:t>
            </a:r>
          </a:p>
          <a:p>
            <a:r>
              <a:rPr lang="en-US" altLang="en-US" dirty="0">
                <a:ea typeface="ＭＳ Ｐゴシック" charset="-128"/>
              </a:rPr>
              <a:t>A never-ending rat race…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291EF-1A4D-6E48-8951-A6192AEE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altLang="en-US" dirty="0" err="1">
                <a:ea typeface="ＭＳ Ｐゴシック" charset="-128"/>
              </a:rPr>
              <a:t>Gyongyi</a:t>
            </a:r>
            <a:r>
              <a:rPr lang="en-US" altLang="en-US" dirty="0">
                <a:ea typeface="ＭＳ Ｐゴシック" charset="-128"/>
              </a:rPr>
              <a:t> et al. 2004] </a:t>
            </a:r>
            <a:r>
              <a:rPr lang="en-US" dirty="0"/>
              <a:t>Z. </a:t>
            </a:r>
            <a:r>
              <a:rPr lang="en-US" dirty="0" err="1"/>
              <a:t>Gyöngyi</a:t>
            </a:r>
            <a:r>
              <a:rPr lang="en-US" dirty="0"/>
              <a:t>, H. Garcia-Molina, J. Pedersen: Combating Web Spam with </a:t>
            </a:r>
            <a:r>
              <a:rPr lang="en-US" dirty="0" err="1"/>
              <a:t>TrustRank</a:t>
            </a:r>
            <a:r>
              <a:rPr lang="en-US" dirty="0"/>
              <a:t>, </a:t>
            </a:r>
            <a:r>
              <a:rPr lang="de-DE" dirty="0"/>
              <a:t>VLDB Conference 2004</a:t>
            </a:r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Bianchini</a:t>
            </a:r>
            <a:r>
              <a:rPr lang="en-US" dirty="0"/>
              <a:t> et al. 2005] Monica </a:t>
            </a:r>
            <a:r>
              <a:rPr lang="en-US" dirty="0" err="1"/>
              <a:t>Bianchini</a:t>
            </a:r>
            <a:r>
              <a:rPr lang="en-US" dirty="0"/>
              <a:t>, Marco Gori, and Franco </a:t>
            </a:r>
            <a:r>
              <a:rPr lang="en-US" dirty="0" err="1"/>
              <a:t>Scarselli</a:t>
            </a:r>
            <a:r>
              <a:rPr lang="en-US" dirty="0"/>
              <a:t>: Inside PageRank, ACM Transactions on Internet Technology 5(1), </a:t>
            </a:r>
            <a:r>
              <a:rPr lang="en-US"/>
              <a:t>February 2005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DA108-A4E0-F64C-9854-1DD69B81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charset="0"/>
                            </a:rPr>
                            <m:t>𝑅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)=1</m:t>
                          </m:r>
                        </m:e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𝑞</m:t>
                          </m:r>
                        </m:e>
                      </m:d>
                      <m:r>
                        <a:rPr lang="en-US" sz="36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charset="0"/>
                            </a:rPr>
                            <m:t>=1) 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en-US" sz="3600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𝑞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TFIDF (or probabilistic model) ignore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 and focus only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many Web pages share the “same language model” with the query Best Buy!</a:t>
                </a:r>
              </a:p>
              <a:p>
                <a:r>
                  <a:rPr lang="en-US" dirty="0"/>
                  <a:t>We need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To find the “ideal” Best Buy page,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b="0" dirty="0"/>
                  <a:t>, not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=1) 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: Global “popularity” of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independent of query</a:t>
                </a:r>
              </a:p>
              <a:p>
                <a:r>
                  <a:rPr lang="en-US" dirty="0"/>
                  <a:t>Q: How can we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A: Many approaches are possible</a:t>
                </a:r>
              </a:p>
              <a:p>
                <a:pPr lvl="1"/>
                <a:r>
                  <a:rPr lang="en-US" dirty="0"/>
                  <a:t>Collect users’ bookmarks</a:t>
                </a:r>
              </a:p>
              <a:p>
                <a:pPr lvl="1"/>
                <a:r>
                  <a:rPr lang="en-US" dirty="0"/>
                  <a:t>Collect users’ click data</a:t>
                </a:r>
              </a:p>
              <a:p>
                <a:pPr lvl="1"/>
                <a:r>
                  <a:rPr lang="mr-IN" dirty="0"/>
                  <a:t>…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7EDEB-C47B-FC48-BF81-38F7B714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Link-Based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Basic idea</a:t>
            </a:r>
          </a:p>
          <a:p>
            <a:pPr lvl="1"/>
            <a:r>
              <a:rPr lang="en-US" altLang="ko-KR" dirty="0">
                <a:ea typeface="굴림" charset="-127"/>
              </a:rPr>
              <a:t>People create a link to a page because they find the page useful</a:t>
            </a:r>
          </a:p>
          <a:p>
            <a:pPr lvl="1"/>
            <a:r>
              <a:rPr lang="en-US" altLang="ko-KR" dirty="0">
                <a:ea typeface="굴림" charset="-127"/>
              </a:rPr>
              <a:t>Let us use “link structure” of the Web to measure a page’s popularity/quality</a:t>
            </a:r>
          </a:p>
          <a:p>
            <a:r>
              <a:rPr lang="en-US" altLang="ko-KR" dirty="0">
                <a:ea typeface="굴림" charset="-127"/>
              </a:rPr>
              <a:t>Example</a:t>
            </a:r>
          </a:p>
          <a:p>
            <a:pPr lvl="1"/>
            <a:r>
              <a:rPr lang="en-US" altLang="ko-KR" dirty="0">
                <a:ea typeface="굴림" charset="-127"/>
              </a:rPr>
              <a:t>Many pages point to Best Buy home page with the anchor text “Best Buy”</a:t>
            </a:r>
          </a:p>
          <a:p>
            <a:r>
              <a:rPr lang="en-US" altLang="ko-KR" dirty="0">
                <a:ea typeface="굴림" charset="-127"/>
              </a:rPr>
              <a:t>Q: How can we use the link structure to measure page popularity?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ED43-D346-DC40-93E0-9C831EF7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Link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number of pages linking to the page</a:t>
            </a:r>
          </a:p>
          <a:p>
            <a:r>
              <a:rPr lang="en-US" dirty="0"/>
              <a:t>Unfortunately, this does not work well</a:t>
            </a:r>
          </a:p>
          <a:p>
            <a:pPr lvl="1"/>
            <a:r>
              <a:rPr lang="en-US" dirty="0"/>
              <a:t>Too easy to spam: create many new pages and add link to a spam page</a:t>
            </a:r>
          </a:p>
          <a:p>
            <a:r>
              <a:rPr lang="en-US" dirty="0"/>
              <a:t>Q: Any way to avoid link spamming?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EECA2-DB91-D341-BA19-345C753C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ko-KR" dirty="0">
                    <a:ea typeface="굴림" charset="-127"/>
                  </a:rPr>
                  <a:t>A page is important if it is pointed by many </a:t>
                </a:r>
                <a:r>
                  <a:rPr lang="en-US" altLang="ko-KR" b="1" i="1" dirty="0">
                    <a:ea typeface="굴림" charset="-127"/>
                  </a:rPr>
                  <a:t>important</a:t>
                </a:r>
                <a:r>
                  <a:rPr lang="en-US" altLang="ko-KR" dirty="0">
                    <a:ea typeface="굴림" charset="-127"/>
                  </a:rPr>
                  <a:t> pages</a:t>
                </a:r>
              </a:p>
              <a:p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𝑃𝑅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(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𝑝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) = 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𝑃𝑅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(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𝑝</m:t>
                    </m:r>
                    <m:r>
                      <a:rPr lang="en-US" altLang="ko-KR" i="1" baseline="-25000" dirty="0" smtClean="0">
                        <a:latin typeface="Cambria Math" charset="0"/>
                        <a:ea typeface="굴림" charset="-127"/>
                      </a:rPr>
                      <m:t>1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)/</m:t>
                    </m:r>
                    <m:r>
                      <a:rPr lang="en-US" altLang="ko-KR" b="0" i="1" dirty="0" smtClean="0">
                        <a:latin typeface="Cambria Math" charset="0"/>
                        <a:ea typeface="굴림" charset="-127"/>
                      </a:rPr>
                      <m:t>𝑐</m:t>
                    </m:r>
                    <m:r>
                      <a:rPr lang="en-US" altLang="ko-KR" i="1" baseline="-25000" dirty="0" smtClean="0">
                        <a:latin typeface="Cambria Math" charset="0"/>
                        <a:ea typeface="굴림" charset="-127"/>
                      </a:rPr>
                      <m:t>1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 + … + 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𝑃𝑅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(</m:t>
                    </m:r>
                    <m:r>
                      <a:rPr lang="en-US" altLang="ko-KR" i="1" dirty="0" err="1" smtClean="0">
                        <a:latin typeface="Cambria Math" charset="0"/>
                        <a:ea typeface="굴림" charset="-127"/>
                      </a:rPr>
                      <m:t>𝑝</m:t>
                    </m:r>
                    <m:r>
                      <a:rPr lang="en-US" altLang="ko-KR" i="1" baseline="-25000" dirty="0" err="1" smtClean="0">
                        <a:latin typeface="Cambria Math" charset="0"/>
                        <a:ea typeface="굴림" charset="-127"/>
                      </a:rPr>
                      <m:t>𝑘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)/</m:t>
                    </m:r>
                    <m:r>
                      <a:rPr lang="en-US" altLang="ko-KR" b="0" i="1" dirty="0" smtClean="0">
                        <a:latin typeface="Cambria Math" charset="0"/>
                        <a:ea typeface="굴림" charset="-127"/>
                      </a:rPr>
                      <m:t>𝑐</m:t>
                    </m:r>
                    <m:r>
                      <a:rPr lang="en-US" altLang="ko-KR" i="1" baseline="-25000" dirty="0" err="1" smtClean="0">
                        <a:latin typeface="Cambria Math" charset="0"/>
                        <a:ea typeface="굴림" charset="-127"/>
                      </a:rPr>
                      <m:t>𝑘</m:t>
                    </m:r>
                  </m:oMath>
                </a14:m>
                <a:br>
                  <a:rPr lang="en-US" altLang="ko-KR" baseline="-25000" dirty="0">
                    <a:ea typeface="굴림" charset="-127"/>
                  </a:rPr>
                </a:br>
                <a:r>
                  <a:rPr lang="en-US" altLang="ko-KR" baseline="-25000" dirty="0">
                    <a:ea typeface="굴림" charset="-127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𝑝</m:t>
                    </m:r>
                    <m:r>
                      <a:rPr lang="en-US" altLang="ko-KR" i="1" baseline="-25000" dirty="0" smtClean="0">
                        <a:latin typeface="Cambria Math" charset="0"/>
                        <a:ea typeface="굴림" charset="-127"/>
                      </a:rPr>
                      <m:t>𝑖</m:t>
                    </m:r>
                  </m:oMath>
                </a14:m>
                <a:r>
                  <a:rPr lang="en-US" altLang="ko-KR" baseline="-25000" dirty="0">
                    <a:ea typeface="굴림" charset="-127"/>
                  </a:rPr>
                  <a:t> </a:t>
                </a:r>
                <a:r>
                  <a:rPr lang="en-US" altLang="ko-KR" dirty="0">
                    <a:ea typeface="굴림" charset="-127"/>
                  </a:rPr>
                  <a:t>: page pointing to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𝑝</m:t>
                    </m:r>
                  </m:oMath>
                </a14:m>
                <a:r>
                  <a:rPr lang="en-US" altLang="ko-KR" dirty="0">
                    <a:ea typeface="굴림" charset="-127"/>
                  </a:rPr>
                  <a:t>, </a:t>
                </a:r>
                <a:br>
                  <a:rPr lang="en-US" altLang="ko-KR" dirty="0">
                    <a:ea typeface="굴림" charset="-127"/>
                  </a:rPr>
                </a:br>
                <a:r>
                  <a:rPr lang="en-US" altLang="ko-KR" dirty="0">
                    <a:ea typeface="굴림" charset="-127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charset="0"/>
                        <a:ea typeface="굴림" charset="-127"/>
                      </a:rPr>
                      <m:t>𝑐</m:t>
                    </m:r>
                    <m:r>
                      <a:rPr lang="en-US" altLang="ko-KR" i="1" baseline="-25000" dirty="0" err="1" smtClean="0">
                        <a:latin typeface="Cambria Math" charset="0"/>
                        <a:ea typeface="굴림" charset="-127"/>
                      </a:rPr>
                      <m:t>𝑖</m:t>
                    </m:r>
                  </m:oMath>
                </a14:m>
                <a:r>
                  <a:rPr lang="en-US" altLang="ko-KR" baseline="-25000" dirty="0">
                    <a:ea typeface="굴림" charset="-127"/>
                  </a:rPr>
                  <a:t> </a:t>
                </a:r>
                <a:r>
                  <a:rPr lang="en-US" altLang="ko-KR" dirty="0">
                    <a:ea typeface="굴림" charset="-127"/>
                  </a:rPr>
                  <a:t>: number of links in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𝑝</m:t>
                    </m:r>
                    <m:r>
                      <a:rPr lang="en-US" altLang="ko-KR" i="1" baseline="-25000" dirty="0" smtClean="0">
                        <a:latin typeface="Cambria Math" charset="0"/>
                        <a:ea typeface="굴림" charset="-127"/>
                      </a:rPr>
                      <m:t>𝑖</m:t>
                    </m:r>
                  </m:oMath>
                </a14:m>
                <a:endParaRPr lang="en-US" altLang="ko-KR" dirty="0">
                  <a:ea typeface="굴림" charset="-127"/>
                </a:endParaRPr>
              </a:p>
              <a:p>
                <a:pPr lvl="1"/>
                <a:r>
                  <a:rPr lang="en-US" altLang="ko-KR" dirty="0">
                    <a:ea typeface="굴림" charset="-127"/>
                  </a:rPr>
                  <a:t>Division by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𝑐</m:t>
                    </m:r>
                    <m:r>
                      <a:rPr lang="en-US" altLang="ko-KR" i="1" baseline="-25000" dirty="0" err="1">
                        <a:latin typeface="Cambria Math" charset="0"/>
                        <a:ea typeface="굴림" charset="-127"/>
                      </a:rPr>
                      <m:t>𝑖</m:t>
                    </m:r>
                    <m:r>
                      <a:rPr lang="en-US" altLang="ko-KR" i="1" baseline="-25000" dirty="0" err="1">
                        <a:latin typeface="Cambria Math" charset="0"/>
                        <a:ea typeface="굴림" charset="-127"/>
                      </a:rPr>
                      <m:t> </m:t>
                    </m:r>
                  </m:oMath>
                </a14:m>
                <a:r>
                  <a:rPr lang="en-US" altLang="ko-KR" dirty="0">
                    <a:ea typeface="굴림" charset="-127"/>
                  </a:rPr>
                  <a:t> makes the “matrix” stochastic</a:t>
                </a:r>
              </a:p>
              <a:p>
                <a:pPr lvl="2"/>
                <a:r>
                  <a:rPr lang="en-US" altLang="ko-KR" dirty="0">
                    <a:ea typeface="굴림" charset="-127"/>
                  </a:rPr>
                  <a:t>More discussion later</a:t>
                </a:r>
              </a:p>
              <a:p>
                <a:r>
                  <a:rPr lang="en-US" altLang="ko-KR" dirty="0">
                    <a:ea typeface="굴림" charset="-127"/>
                  </a:rPr>
                  <a:t>PageRank of </a:t>
                </a:r>
                <a:r>
                  <a:rPr lang="en-US" altLang="ko-KR" i="1" dirty="0">
                    <a:latin typeface="Times New Roman" charset="0"/>
                    <a:ea typeface="굴림" charset="-127"/>
                  </a:rPr>
                  <a:t>p</a:t>
                </a:r>
                <a:r>
                  <a:rPr lang="en-US" altLang="ko-KR" dirty="0">
                    <a:ea typeface="굴림" charset="-127"/>
                  </a:rPr>
                  <a:t> is the sum of </a:t>
                </a:r>
                <a:r>
                  <a:rPr lang="en-US" altLang="ko-KR" dirty="0" err="1">
                    <a:ea typeface="굴림" charset="-127"/>
                  </a:rPr>
                  <a:t>PageRanks</a:t>
                </a:r>
                <a:r>
                  <a:rPr lang="en-US" altLang="ko-KR" dirty="0">
                    <a:ea typeface="굴림" charset="-127"/>
                  </a:rPr>
                  <a:t> of its parents</a:t>
                </a:r>
              </a:p>
              <a:p>
                <a:r>
                  <a:rPr lang="en-US" altLang="ko-KR" dirty="0">
                    <a:ea typeface="굴림" charset="-127"/>
                  </a:rPr>
                  <a:t>Q: But the definition is circular! Is the definition well-founded? Can we solve the equations for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𝑃𝑅</m:t>
                    </m:r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(</m:t>
                    </m:r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𝑝𝑖</m:t>
                    </m:r>
                    <m:r>
                      <a:rPr lang="en-US" altLang="ko-KR" i="1" dirty="0">
                        <a:latin typeface="Cambria Math" charset="0"/>
                        <a:ea typeface="굴림" charset="-127"/>
                      </a:rPr>
                      <m:t>)</m:t>
                    </m:r>
                  </m:oMath>
                </a14:m>
                <a:r>
                  <a:rPr lang="en-US" altLang="ko-KR" dirty="0">
                    <a:ea typeface="굴림" charset="-127"/>
                  </a:rPr>
                  <a:t>’s?</a:t>
                </a:r>
              </a:p>
              <a:p>
                <a:r>
                  <a:rPr lang="en-US" altLang="ko-KR" dirty="0">
                    <a:ea typeface="굴림" charset="-127"/>
                  </a:rPr>
                  <a:t>One equation for every page</a:t>
                </a:r>
              </a:p>
              <a:p>
                <a:pPr lvl="1"/>
                <a:r>
                  <a:rPr lang="en-US" altLang="ko-KR" i="1" dirty="0">
                    <a:latin typeface="Times New Roman" charset="0"/>
                    <a:ea typeface="굴림" charset="-127"/>
                  </a:rPr>
                  <a:t>N</a:t>
                </a:r>
                <a:r>
                  <a:rPr lang="en-US" altLang="ko-KR" dirty="0">
                    <a:ea typeface="굴림" charset="-127"/>
                  </a:rPr>
                  <a:t>  equations, </a:t>
                </a:r>
                <a:r>
                  <a:rPr lang="en-US" altLang="ko-KR" i="1" dirty="0">
                    <a:latin typeface="Times New Roman" charset="0"/>
                    <a:ea typeface="굴림" charset="-127"/>
                  </a:rPr>
                  <a:t>N</a:t>
                </a:r>
                <a:r>
                  <a:rPr lang="en-US" altLang="ko-KR" dirty="0">
                    <a:ea typeface="굴림" charset="-127"/>
                  </a:rPr>
                  <a:t> unknown variables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B23DA-13DE-874C-A0E9-7CA81E8D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charset="-127"/>
              </a:rPr>
              <a:t>Example</a:t>
            </a: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2057400" y="2438400"/>
            <a:ext cx="2819400" cy="2819400"/>
            <a:chOff x="432" y="1680"/>
            <a:chExt cx="1776" cy="1776"/>
          </a:xfrm>
        </p:grpSpPr>
        <p:sp>
          <p:nvSpPr>
            <p:cNvPr id="19462" name="Oval 4"/>
            <p:cNvSpPr>
              <a:spLocks noChangeArrowheads="1"/>
            </p:cNvSpPr>
            <p:nvPr/>
          </p:nvSpPr>
          <p:spPr bwMode="auto">
            <a:xfrm>
              <a:off x="816" y="1680"/>
              <a:ext cx="480" cy="4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384" cy="4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720" y="2064"/>
              <a:ext cx="2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 dirty="0" err="1">
                  <a:ea typeface="굴림" charset="-127"/>
                </a:rPr>
                <a:t>Nf</a:t>
              </a:r>
              <a:endParaRPr lang="en-US" altLang="ko-KR" sz="1800" dirty="0">
                <a:ea typeface="굴림" charset="-127"/>
              </a:endParaRPr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672" y="3024"/>
              <a:ext cx="384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66" name="Text Box 8"/>
            <p:cNvSpPr txBox="1">
              <a:spLocks noChangeArrowheads="1"/>
            </p:cNvSpPr>
            <p:nvPr/>
          </p:nvSpPr>
          <p:spPr bwMode="auto">
            <a:xfrm>
              <a:off x="720" y="3120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>
                  <a:ea typeface="굴림" charset="-127"/>
                </a:rPr>
                <a:t>Am</a:t>
              </a:r>
            </a:p>
          </p:txBody>
        </p:sp>
        <p:sp>
          <p:nvSpPr>
            <p:cNvPr id="19467" name="Rectangle 9"/>
            <p:cNvSpPr>
              <a:spLocks noChangeArrowheads="1"/>
            </p:cNvSpPr>
            <p:nvPr/>
          </p:nvSpPr>
          <p:spPr bwMode="auto">
            <a:xfrm>
              <a:off x="1824" y="2400"/>
              <a:ext cx="384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68" name="Text Box 10"/>
            <p:cNvSpPr txBox="1">
              <a:spLocks noChangeArrowheads="1"/>
            </p:cNvSpPr>
            <p:nvPr/>
          </p:nvSpPr>
          <p:spPr bwMode="auto">
            <a:xfrm>
              <a:off x="1872" y="2496"/>
              <a:ext cx="2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>
                  <a:ea typeface="굴림" charset="-127"/>
                </a:rPr>
                <a:t>MS</a:t>
              </a:r>
            </a:p>
          </p:txBody>
        </p:sp>
        <p:sp>
          <p:nvSpPr>
            <p:cNvPr id="19469" name="Line 11"/>
            <p:cNvSpPr>
              <a:spLocks noChangeShapeType="1"/>
            </p:cNvSpPr>
            <p:nvPr/>
          </p:nvSpPr>
          <p:spPr bwMode="auto">
            <a:xfrm>
              <a:off x="864" y="24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2"/>
            <p:cNvSpPr>
              <a:spLocks noChangeShapeType="1"/>
            </p:cNvSpPr>
            <p:nvPr/>
          </p:nvSpPr>
          <p:spPr bwMode="auto">
            <a:xfrm flipH="1">
              <a:off x="1056" y="2640"/>
              <a:ext cx="7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3"/>
            <p:cNvSpPr>
              <a:spLocks/>
            </p:cNvSpPr>
            <p:nvPr/>
          </p:nvSpPr>
          <p:spPr bwMode="auto">
            <a:xfrm>
              <a:off x="1056" y="2832"/>
              <a:ext cx="960" cy="480"/>
            </a:xfrm>
            <a:custGeom>
              <a:avLst/>
              <a:gdLst>
                <a:gd name="T0" fmla="*/ 0 w 960"/>
                <a:gd name="T1" fmla="*/ 232 h 576"/>
                <a:gd name="T2" fmla="*/ 720 w 960"/>
                <a:gd name="T3" fmla="*/ 173 h 576"/>
                <a:gd name="T4" fmla="*/ 960 w 960"/>
                <a:gd name="T5" fmla="*/ 0 h 576"/>
                <a:gd name="T6" fmla="*/ 0 60000 65536"/>
                <a:gd name="T7" fmla="*/ 0 60000 65536"/>
                <a:gd name="T8" fmla="*/ 0 60000 65536"/>
                <a:gd name="T9" fmla="*/ 0 w 960"/>
                <a:gd name="T10" fmla="*/ 0 h 576"/>
                <a:gd name="T11" fmla="*/ 960 w 96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576">
                  <a:moveTo>
                    <a:pt x="0" y="576"/>
                  </a:moveTo>
                  <a:cubicBezTo>
                    <a:pt x="280" y="552"/>
                    <a:pt x="560" y="528"/>
                    <a:pt x="720" y="432"/>
                  </a:cubicBezTo>
                  <a:cubicBezTo>
                    <a:pt x="880" y="336"/>
                    <a:pt x="920" y="72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4"/>
            <p:cNvSpPr>
              <a:spLocks/>
            </p:cNvSpPr>
            <p:nvPr/>
          </p:nvSpPr>
          <p:spPr bwMode="auto">
            <a:xfrm>
              <a:off x="432" y="2160"/>
              <a:ext cx="240" cy="1104"/>
            </a:xfrm>
            <a:custGeom>
              <a:avLst/>
              <a:gdLst>
                <a:gd name="T0" fmla="*/ 240 w 240"/>
                <a:gd name="T1" fmla="*/ 1104 h 1104"/>
                <a:gd name="T2" fmla="*/ 0 w 240"/>
                <a:gd name="T3" fmla="*/ 528 h 1104"/>
                <a:gd name="T4" fmla="*/ 240 w 240"/>
                <a:gd name="T5" fmla="*/ 0 h 1104"/>
                <a:gd name="T6" fmla="*/ 0 60000 65536"/>
                <a:gd name="T7" fmla="*/ 0 60000 65536"/>
                <a:gd name="T8" fmla="*/ 0 60000 65536"/>
                <a:gd name="T9" fmla="*/ 0 w 240"/>
                <a:gd name="T10" fmla="*/ 0 h 1104"/>
                <a:gd name="T11" fmla="*/ 240 w 240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104">
                  <a:moveTo>
                    <a:pt x="240" y="1104"/>
                  </a:moveTo>
                  <a:cubicBezTo>
                    <a:pt x="120" y="908"/>
                    <a:pt x="0" y="712"/>
                    <a:pt x="0" y="528"/>
                  </a:cubicBezTo>
                  <a:cubicBezTo>
                    <a:pt x="0" y="344"/>
                    <a:pt x="120" y="1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15"/>
            <p:cNvSpPr>
              <a:spLocks noChangeShapeType="1"/>
            </p:cNvSpPr>
            <p:nvPr/>
          </p:nvSpPr>
          <p:spPr bwMode="auto">
            <a:xfrm>
              <a:off x="816" y="18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5181600" y="2514601"/>
            <a:ext cx="4703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 dirty="0">
                <a:ea typeface="굴림" charset="-127"/>
              </a:rPr>
              <a:t>PR(n)  =  PR(n)/2              + PR(a)/2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 dirty="0">
                <a:ea typeface="굴림" charset="-127"/>
              </a:rPr>
              <a:t>PR(m) =                              PR(a)/2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 dirty="0">
                <a:ea typeface="굴림" charset="-127"/>
              </a:rPr>
              <a:t>PR(a)  =  PR(n)/2  + PR(m)</a:t>
            </a:r>
          </a:p>
        </p:txBody>
      </p:sp>
      <p:sp>
        <p:nvSpPr>
          <p:cNvPr id="19461" name="Rectangle 20"/>
          <p:cNvSpPr>
            <a:spLocks noChangeArrowheads="1"/>
          </p:cNvSpPr>
          <p:nvPr/>
        </p:nvSpPr>
        <p:spPr bwMode="auto">
          <a:xfrm>
            <a:off x="914400" y="1690688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</a:pPr>
            <a:r>
              <a:rPr lang="en-US" altLang="ko-KR" sz="3000" dirty="0">
                <a:ea typeface="굴림" charset="-127"/>
              </a:rPr>
              <a:t>Netflix, Microsoft and Amazon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8E7BA1-EF66-5340-9F98-734E7EB4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099C8D-E006-194E-8019-43C312349995}"/>
                  </a:ext>
                </a:extLst>
              </p:cNvPr>
              <p:cNvSpPr txBox="1"/>
              <p:nvPr/>
            </p:nvSpPr>
            <p:spPr>
              <a:xfrm>
                <a:off x="5109880" y="4061185"/>
                <a:ext cx="4611446" cy="1783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099C8D-E006-194E-8019-43C312349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80" y="4061185"/>
                <a:ext cx="4611446" cy="1783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1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4" grpId="0" build="p" autoUpdateAnimBg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Matrix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>
                    <a:ea typeface="굴림" charset="-127"/>
                  </a:rPr>
                  <a:t>Web graph matrix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𝑀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={ </m:t>
                    </m:r>
                    <m:r>
                      <a:rPr lang="en-US" altLang="ko-KR" i="1" dirty="0" err="1" smtClean="0">
                        <a:latin typeface="Cambria Math" charset="0"/>
                        <a:ea typeface="굴림" charset="-127"/>
                      </a:rPr>
                      <m:t>𝑚</m:t>
                    </m:r>
                    <m:r>
                      <a:rPr lang="en-US" altLang="ko-KR" i="1" baseline="-25000" dirty="0" err="1" smtClean="0">
                        <a:latin typeface="Cambria Math" charset="0"/>
                        <a:ea typeface="굴림" charset="-127"/>
                      </a:rPr>
                      <m:t>𝑖𝑗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 }</m:t>
                    </m:r>
                  </m:oMath>
                </a14:m>
                <a:endParaRPr lang="en-US" altLang="ko-KR" dirty="0">
                  <a:ea typeface="굴림" charset="-127"/>
                </a:endParaRPr>
              </a:p>
              <a:p>
                <a:pPr lvl="1"/>
                <a:r>
                  <a:rPr lang="en-US" altLang="ko-KR" sz="2200" dirty="0">
                    <a:ea typeface="굴림" charset="-127"/>
                  </a:rPr>
                  <a:t>Each page </a:t>
                </a:r>
                <a:r>
                  <a:rPr lang="en-US" altLang="ko-KR" sz="2200" i="1" dirty="0" err="1">
                    <a:latin typeface="Times New Roman" charset="0"/>
                    <a:ea typeface="굴림" charset="-127"/>
                  </a:rPr>
                  <a:t>i</a:t>
                </a:r>
                <a:r>
                  <a:rPr lang="en-US" altLang="ko-KR" sz="2200" dirty="0">
                    <a:ea typeface="굴림" charset="-127"/>
                  </a:rPr>
                  <a:t> corresponds to row </a:t>
                </a:r>
                <a:r>
                  <a:rPr lang="en-US" altLang="ko-KR" sz="2200" i="1" dirty="0" err="1">
                    <a:latin typeface="Times New Roman" charset="0"/>
                    <a:ea typeface="굴림" charset="-127"/>
                  </a:rPr>
                  <a:t>i</a:t>
                </a:r>
                <a:r>
                  <a:rPr lang="en-US" altLang="ko-KR" sz="2200" dirty="0">
                    <a:ea typeface="굴림" charset="-127"/>
                  </a:rPr>
                  <a:t> and column </a:t>
                </a:r>
                <a:r>
                  <a:rPr lang="en-US" altLang="ko-KR" sz="2200" i="1" dirty="0" err="1">
                    <a:latin typeface="Times New Roman" charset="0"/>
                    <a:ea typeface="굴림" charset="-127"/>
                  </a:rPr>
                  <a:t>i</a:t>
                </a:r>
                <a:r>
                  <a:rPr lang="en-US" altLang="ko-KR" sz="2200" dirty="0">
                    <a:ea typeface="굴림" charset="-127"/>
                  </a:rPr>
                  <a:t> of the matrix M</a:t>
                </a:r>
                <a:endParaRPr lang="ko-KR" altLang="en-US" sz="2200" dirty="0">
                  <a:ea typeface="굴림" charset="-127"/>
                </a:endParaRPr>
              </a:p>
              <a:p>
                <a:pPr lvl="1"/>
                <a:r>
                  <a:rPr lang="en-US" altLang="ko-KR" sz="2200" i="1" dirty="0" err="1">
                    <a:latin typeface="Times New Roman" charset="0"/>
                    <a:ea typeface="굴림" charset="-127"/>
                  </a:rPr>
                  <a:t>m</a:t>
                </a:r>
                <a:r>
                  <a:rPr lang="en-US" altLang="ko-KR" sz="2200" i="1" baseline="-25000" dirty="0" err="1">
                    <a:latin typeface="Times New Roman" charset="0"/>
                    <a:ea typeface="굴림" charset="-127"/>
                  </a:rPr>
                  <a:t>ij</a:t>
                </a:r>
                <a:r>
                  <a:rPr lang="en-US" altLang="ko-KR" sz="2200" i="1" baseline="-25000" dirty="0">
                    <a:latin typeface="Times New Roman" charset="0"/>
                    <a:ea typeface="굴림" charset="-127"/>
                  </a:rPr>
                  <a:t> </a:t>
                </a:r>
                <a:r>
                  <a:rPr lang="en-US" altLang="ko-KR" sz="2200" dirty="0">
                    <a:ea typeface="굴림" charset="-127"/>
                  </a:rPr>
                  <a:t>= 1/</a:t>
                </a:r>
                <a:r>
                  <a:rPr lang="en-US" altLang="ko-KR" sz="2200" i="1" dirty="0">
                    <a:latin typeface="Times New Roman" charset="0"/>
                    <a:ea typeface="굴림" charset="-127"/>
                  </a:rPr>
                  <a:t>n</a:t>
                </a:r>
                <a:r>
                  <a:rPr lang="en-US" altLang="ko-KR" sz="2200" dirty="0">
                    <a:ea typeface="굴림" charset="-127"/>
                  </a:rPr>
                  <a:t>  if page </a:t>
                </a:r>
                <a:r>
                  <a:rPr lang="en-US" altLang="ko-KR" sz="2200" i="1" dirty="0" err="1">
                    <a:latin typeface="Times New Roman" charset="0"/>
                    <a:ea typeface="굴림" charset="-127"/>
                  </a:rPr>
                  <a:t>i</a:t>
                </a:r>
                <a:r>
                  <a:rPr lang="en-US" altLang="ko-KR" sz="2200" dirty="0">
                    <a:ea typeface="굴림" charset="-127"/>
                  </a:rPr>
                  <a:t> is one of the </a:t>
                </a:r>
                <a:r>
                  <a:rPr lang="en-US" altLang="ko-KR" sz="2200" i="1" dirty="0">
                    <a:latin typeface="Times New Roman" charset="0"/>
                    <a:ea typeface="굴림" charset="-127"/>
                  </a:rPr>
                  <a:t>n</a:t>
                </a:r>
                <a:r>
                  <a:rPr lang="en-US" altLang="ko-KR" sz="2200" dirty="0">
                    <a:ea typeface="굴림" charset="-127"/>
                  </a:rPr>
                  <a:t> children of page </a:t>
                </a:r>
                <a:r>
                  <a:rPr lang="en-US" altLang="ko-KR" sz="2200" i="1" dirty="0">
                    <a:latin typeface="Times New Roman" charset="0"/>
                    <a:ea typeface="굴림" charset="-127"/>
                  </a:rPr>
                  <a:t>j</a:t>
                </a:r>
                <a:r>
                  <a:rPr lang="en-US" altLang="ko-KR" sz="2200" dirty="0">
                    <a:ea typeface="굴림" charset="-127"/>
                  </a:rPr>
                  <a:t> </a:t>
                </a:r>
                <a:br>
                  <a:rPr lang="en-US" altLang="ko-KR" sz="2200" dirty="0">
                    <a:ea typeface="굴림" charset="-127"/>
                  </a:rPr>
                </a:br>
                <a:r>
                  <a:rPr lang="en-US" altLang="ko-KR" sz="2200" i="1" dirty="0" err="1">
                    <a:latin typeface="Times New Roman" charset="0"/>
                    <a:ea typeface="굴림" charset="-127"/>
                  </a:rPr>
                  <a:t>m</a:t>
                </a:r>
                <a:r>
                  <a:rPr lang="en-US" altLang="ko-KR" sz="2200" i="1" baseline="-25000" dirty="0" err="1">
                    <a:latin typeface="Times New Roman" charset="0"/>
                    <a:ea typeface="굴림" charset="-127"/>
                  </a:rPr>
                  <a:t>ij</a:t>
                </a:r>
                <a:r>
                  <a:rPr lang="en-US" altLang="ko-KR" sz="2200" i="1" baseline="-25000" dirty="0">
                    <a:latin typeface="Times New Roman" charset="0"/>
                    <a:ea typeface="굴림" charset="-127"/>
                  </a:rPr>
                  <a:t> </a:t>
                </a:r>
                <a:r>
                  <a:rPr lang="en-US" altLang="ko-KR" sz="2200" dirty="0">
                    <a:ea typeface="굴림" charset="-127"/>
                  </a:rPr>
                  <a:t>= 0     otherwise</a:t>
                </a:r>
              </a:p>
              <a:p>
                <a:r>
                  <a:rPr lang="en-US" altLang="ko-KR" dirty="0">
                    <a:ea typeface="굴림" charset="-127"/>
                  </a:rPr>
                  <a:t>PageRank vector: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charset="0"/>
                        <a:ea typeface="굴림" charset="-127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𝑝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ko-KR" b="0" i="1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>
                  <a:ea typeface="굴림" charset="-127"/>
                </a:endParaRPr>
              </a:p>
              <a:p>
                <a:r>
                  <a:rPr lang="en-US" altLang="ko-KR" dirty="0">
                    <a:ea typeface="굴림" charset="-127"/>
                  </a:rPr>
                  <a:t>PageRank equation: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𝑝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𝑀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ko-KR" dirty="0">
                    <a:ea typeface="굴림" charset="-127"/>
                  </a:rPr>
                  <a:t>  </a:t>
                </a:r>
              </a:p>
              <a:p>
                <a:r>
                  <a:rPr lang="en-US" altLang="ko-KR" dirty="0">
                    <a:ea typeface="굴림" charset="-127"/>
                  </a:rPr>
                  <a:t>Q: How can we calculate it?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140B7-DE89-E74F-B6DF-69901413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3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Iterative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>
                    <a:ea typeface="굴림" charset="-127"/>
                  </a:rPr>
                  <a:t>Initially assign equal importance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𝑁</m:t>
                        </m:r>
                      </m:den>
                    </m:f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 </m:t>
                    </m:r>
                  </m:oMath>
                </a14:m>
                <a:r>
                  <a:rPr lang="en-US" altLang="ko-KR" dirty="0">
                    <a:ea typeface="굴림" charset="-127"/>
                  </a:rPr>
                  <a:t>to every page</a:t>
                </a:r>
              </a:p>
              <a:p>
                <a:r>
                  <a:rPr lang="en-US" altLang="ko-KR" dirty="0">
                    <a:ea typeface="굴림" charset="-127"/>
                  </a:rPr>
                  <a:t>At each iteration, each page shares its importance among its children and receives new importance from its parents</a:t>
                </a:r>
              </a:p>
              <a:p>
                <a:r>
                  <a:rPr lang="en-US" altLang="ko-KR" dirty="0">
                    <a:ea typeface="굴림" charset="-127"/>
                  </a:rPr>
                  <a:t>Repeat until the importance of each page converges</a:t>
                </a:r>
              </a:p>
              <a:p>
                <a:r>
                  <a:rPr lang="en-US" dirty="0">
                    <a:ea typeface="굴림" charset="-127"/>
                  </a:rPr>
                  <a:t>Q: Is it guaranteed to converge?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BD1A-828B-664D-A628-2098AE07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1278</Words>
  <Application>Microsoft Macintosh PowerPoint</Application>
  <PresentationFormat>Widescreen</PresentationFormat>
  <Paragraphs>201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Gill Sans MT</vt:lpstr>
      <vt:lpstr>Times New Roman</vt:lpstr>
      <vt:lpstr>Wingdings</vt:lpstr>
      <vt:lpstr>Office Theme</vt:lpstr>
      <vt:lpstr>Equation</vt:lpstr>
      <vt:lpstr>CS246: PageRank</vt:lpstr>
      <vt:lpstr>Problems of TFIDF</vt:lpstr>
      <vt:lpstr>P(R(d)=1│ q)=(P(q┤|R(d)=1) P(R(d)=1))/(P(q))</vt:lpstr>
      <vt:lpstr>Link-Based Ranking</vt:lpstr>
      <vt:lpstr>Simple Link Count</vt:lpstr>
      <vt:lpstr>PageRank</vt:lpstr>
      <vt:lpstr>Example</vt:lpstr>
      <vt:lpstr>PageRank: Matrix Notation</vt:lpstr>
      <vt:lpstr>PageRank: Iterative Calculation</vt:lpstr>
      <vt:lpstr>Example</vt:lpstr>
      <vt:lpstr>PageRank as Eigenvector</vt:lpstr>
      <vt:lpstr>PageRank and Random Surfer Model</vt:lpstr>
      <vt:lpstr>Problems on the Real Web</vt:lpstr>
      <vt:lpstr>Example: Dead End</vt:lpstr>
      <vt:lpstr>Example: Dead End</vt:lpstr>
      <vt:lpstr>Solution to Dead End</vt:lpstr>
      <vt:lpstr>Example: Crawler Trap</vt:lpstr>
      <vt:lpstr>Example: Crawler Trap</vt:lpstr>
      <vt:lpstr>Crawler Trap: Damping Factor</vt:lpstr>
      <vt:lpstr>Crawler Trap: Damping Factor</vt:lpstr>
      <vt:lpstr>Link-Spam Problem</vt:lpstr>
      <vt:lpstr>TrustRank [Gyongyi et al. 2004]</vt:lpstr>
      <vt:lpstr>TrustRank: Theory [Bianchini et al. 2005]</vt:lpstr>
      <vt:lpstr>TrustRank: Theory [Bianchini et al. 2005]</vt:lpstr>
      <vt:lpstr>What Does It Mean?</vt:lpstr>
      <vt:lpstr>Is TrustRank the Ultimate Solution?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Link-Based Ranking</dc:title>
  <dc:creator>Junghoo Cho</dc:creator>
  <cp:lastModifiedBy>Junghoo Cho</cp:lastModifiedBy>
  <cp:revision>79</cp:revision>
  <dcterms:created xsi:type="dcterms:W3CDTF">2017-10-26T22:37:50Z</dcterms:created>
  <dcterms:modified xsi:type="dcterms:W3CDTF">2020-11-02T20:48:41Z</dcterms:modified>
</cp:coreProperties>
</file>